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1" r:id="rId3"/>
    <p:sldId id="333" r:id="rId4"/>
    <p:sldId id="334" r:id="rId5"/>
    <p:sldId id="328" r:id="rId6"/>
    <p:sldId id="329" r:id="rId7"/>
    <p:sldId id="313" r:id="rId8"/>
    <p:sldId id="320" r:id="rId9"/>
    <p:sldId id="306" r:id="rId10"/>
    <p:sldId id="318" r:id="rId11"/>
    <p:sldId id="331" r:id="rId12"/>
    <p:sldId id="308" r:id="rId13"/>
    <p:sldId id="321" r:id="rId14"/>
    <p:sldId id="332" r:id="rId15"/>
    <p:sldId id="326" r:id="rId16"/>
    <p:sldId id="323" r:id="rId17"/>
  </p:sldIdLst>
  <p:sldSz cx="9144000" cy="6858000" type="screen4x3"/>
  <p:notesSz cx="9144000" cy="6858000"/>
  <p:defaultTextStyle>
    <a:defPPr>
      <a:defRPr lang="en-US"/>
    </a:defPPr>
    <a:lvl1pPr marL="0" algn="l" defTabSz="9142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05" algn="l" defTabSz="9142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57" algn="l" defTabSz="9142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10" algn="l" defTabSz="9142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自己紹介" id="{2BB67B48-BF5A-0142-8AC8-750015CB4C01}">
          <p14:sldIdLst>
            <p14:sldId id="256"/>
          </p14:sldIdLst>
        </p14:section>
        <p14:section name="概要" id="{C9CD18FE-C916-0E4D-B486-7FA66F869229}">
          <p14:sldIdLst>
            <p14:sldId id="301"/>
            <p14:sldId id="333"/>
            <p14:sldId id="334"/>
            <p14:sldId id="328"/>
            <p14:sldId id="329"/>
          </p14:sldIdLst>
        </p14:section>
        <p14:section name="内容" id="{4E0AB3C5-CEEF-2F48-9EE8-D4692F9CA8E1}">
          <p14:sldIdLst>
            <p14:sldId id="313"/>
            <p14:sldId id="320"/>
            <p14:sldId id="306"/>
            <p14:sldId id="318"/>
            <p14:sldId id="331"/>
            <p14:sldId id="308"/>
            <p14:sldId id="321"/>
            <p14:sldId id="332"/>
            <p14:sldId id="326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2" autoAdjust="0"/>
    <p:restoredTop sz="86290" autoAdjust="0"/>
  </p:normalViewPr>
  <p:slideViewPr>
    <p:cSldViewPr snapToGrid="0" snapToObjects="1">
      <p:cViewPr varScale="1">
        <p:scale>
          <a:sx n="89" d="100"/>
          <a:sy n="89" d="100"/>
        </p:scale>
        <p:origin x="-1704" y="-104"/>
      </p:cViewPr>
      <p:guideLst>
        <p:guide orient="horz" pos="2162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F5523-8415-884A-8276-08113BB3424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7F31FDAC-F0EA-7A48-942A-93B2F1497984}">
      <dgm:prSet phldrT="[テキスト]" custT="1"/>
      <dgm:spPr/>
      <dgm:t>
        <a:bodyPr/>
        <a:lstStyle/>
        <a:p>
          <a:pPr algn="ctr"/>
          <a:r>
            <a:rPr kumimoji="1" lang="en-US" altLang="ja-JP" sz="2000" dirty="0" smtClean="0"/>
            <a:t>Station Timetables</a:t>
          </a:r>
          <a:endParaRPr kumimoji="1" lang="ja-JP" altLang="en-US" sz="2000" dirty="0"/>
        </a:p>
      </dgm:t>
    </dgm:pt>
    <dgm:pt modelId="{E22023F3-C2CD-5F4A-A1FD-E3DC2AC38CC1}" type="parTrans" cxnId="{776D6AF4-CC2A-CB4B-9CD4-CBE7C437A289}">
      <dgm:prSet/>
      <dgm:spPr/>
      <dgm:t>
        <a:bodyPr/>
        <a:lstStyle/>
        <a:p>
          <a:pPr algn="ctr"/>
          <a:endParaRPr kumimoji="1" lang="ja-JP" altLang="en-US" sz="2400"/>
        </a:p>
      </dgm:t>
    </dgm:pt>
    <dgm:pt modelId="{8DBE9DC2-0EC7-EC42-9642-D5BC97C27E00}" type="sibTrans" cxnId="{776D6AF4-CC2A-CB4B-9CD4-CBE7C437A289}">
      <dgm:prSet custT="1"/>
      <dgm:spPr/>
      <dgm:t>
        <a:bodyPr/>
        <a:lstStyle/>
        <a:p>
          <a:pPr algn="ctr"/>
          <a:endParaRPr kumimoji="1" lang="ja-JP" altLang="en-US" sz="1800"/>
        </a:p>
      </dgm:t>
    </dgm:pt>
    <dgm:pt modelId="{EEF801BC-8E5F-3B4F-B3C9-935AAD0DEC5A}">
      <dgm:prSet phldrT="[テキスト]" custT="1"/>
      <dgm:spPr/>
      <dgm:t>
        <a:bodyPr/>
        <a:lstStyle/>
        <a:p>
          <a:pPr algn="ctr"/>
          <a:r>
            <a:rPr kumimoji="1" lang="en-US" altLang="ja-JP" sz="2000" dirty="0" smtClean="0"/>
            <a:t>Individual train schedules</a:t>
          </a:r>
          <a:endParaRPr kumimoji="1" lang="ja-JP" altLang="en-US" sz="2000" dirty="0"/>
        </a:p>
      </dgm:t>
    </dgm:pt>
    <dgm:pt modelId="{4C4AC2CB-44FF-C843-8606-239350DEF84C}" type="parTrans" cxnId="{161A7DF3-C8F8-5C4A-BF59-A4B255B2CBD2}">
      <dgm:prSet/>
      <dgm:spPr/>
      <dgm:t>
        <a:bodyPr/>
        <a:lstStyle/>
        <a:p>
          <a:pPr algn="ctr"/>
          <a:endParaRPr kumimoji="1" lang="ja-JP" altLang="en-US" sz="2400"/>
        </a:p>
      </dgm:t>
    </dgm:pt>
    <dgm:pt modelId="{F5038108-5D7D-724B-96B7-068378FCB25B}" type="sibTrans" cxnId="{161A7DF3-C8F8-5C4A-BF59-A4B255B2CBD2}">
      <dgm:prSet custT="1"/>
      <dgm:spPr/>
      <dgm:t>
        <a:bodyPr/>
        <a:lstStyle/>
        <a:p>
          <a:pPr algn="ctr"/>
          <a:endParaRPr kumimoji="1" lang="ja-JP" altLang="en-US" sz="1800"/>
        </a:p>
      </dgm:t>
    </dgm:pt>
    <dgm:pt modelId="{54C20ABD-ECC2-4D44-A847-A6F1B1D2992F}">
      <dgm:prSet phldrT="[テキスト]" custT="1"/>
      <dgm:spPr/>
      <dgm:t>
        <a:bodyPr/>
        <a:lstStyle/>
        <a:p>
          <a:pPr algn="ctr"/>
          <a:r>
            <a:rPr kumimoji="1" lang="en-US" altLang="ja-JP" sz="2000" dirty="0" smtClean="0"/>
            <a:t>Individual train objects</a:t>
          </a:r>
          <a:endParaRPr kumimoji="1" lang="ja-JP" altLang="en-US" sz="2000" dirty="0"/>
        </a:p>
      </dgm:t>
    </dgm:pt>
    <dgm:pt modelId="{4EDB1D53-0288-194D-95B7-3955AE8C08F8}" type="parTrans" cxnId="{FD85421A-B2F2-F541-975F-91D6086F39E3}">
      <dgm:prSet/>
      <dgm:spPr/>
      <dgm:t>
        <a:bodyPr/>
        <a:lstStyle/>
        <a:p>
          <a:pPr algn="ctr"/>
          <a:endParaRPr kumimoji="1" lang="ja-JP" altLang="en-US" sz="2400"/>
        </a:p>
      </dgm:t>
    </dgm:pt>
    <dgm:pt modelId="{2DC01CA8-9D40-9747-B68B-2042DBB6E483}" type="sibTrans" cxnId="{FD85421A-B2F2-F541-975F-91D6086F39E3}">
      <dgm:prSet/>
      <dgm:spPr/>
      <dgm:t>
        <a:bodyPr/>
        <a:lstStyle/>
        <a:p>
          <a:pPr algn="ctr"/>
          <a:endParaRPr kumimoji="1" lang="ja-JP" altLang="en-US" sz="2400"/>
        </a:p>
      </dgm:t>
    </dgm:pt>
    <dgm:pt modelId="{9AF8F47E-AF9C-6543-8604-0A095005F568}" type="pres">
      <dgm:prSet presAssocID="{357F5523-8415-884A-8276-08113BB34241}" presName="Name0" presStyleCnt="0">
        <dgm:presLayoutVars>
          <dgm:dir/>
          <dgm:resizeHandles val="exact"/>
        </dgm:presLayoutVars>
      </dgm:prSet>
      <dgm:spPr/>
    </dgm:pt>
    <dgm:pt modelId="{52ED8D86-B299-7047-B180-21009961A77F}" type="pres">
      <dgm:prSet presAssocID="{7F31FDAC-F0EA-7A48-942A-93B2F14979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1E1045-077F-3C4E-A07A-F177D59F0794}" type="pres">
      <dgm:prSet presAssocID="{8DBE9DC2-0EC7-EC42-9642-D5BC97C27E00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48943257-2558-E24D-95F4-3CEA7F567AB5}" type="pres">
      <dgm:prSet presAssocID="{8DBE9DC2-0EC7-EC42-9642-D5BC97C27E00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998D4821-2A8A-5F40-A3C2-0859745BDC30}" type="pres">
      <dgm:prSet presAssocID="{EEF801BC-8E5F-3B4F-B3C9-935AAD0DEC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EF8919-3013-6B4A-A81A-39D3F4804830}" type="pres">
      <dgm:prSet presAssocID="{F5038108-5D7D-724B-96B7-068378FCB25B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232E9FD6-1C27-9E40-A6C3-8066973EB861}" type="pres">
      <dgm:prSet presAssocID="{F5038108-5D7D-724B-96B7-068378FCB25B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6B882C15-DB6D-1744-9A5D-640D7979909E}" type="pres">
      <dgm:prSet presAssocID="{54C20ABD-ECC2-4D44-A847-A6F1B1D299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314F9A1-E371-6A4A-95F3-058B4FF7320F}" type="presOf" srcId="{8DBE9DC2-0EC7-EC42-9642-D5BC97C27E00}" destId="{48943257-2558-E24D-95F4-3CEA7F567AB5}" srcOrd="1" destOrd="0" presId="urn:microsoft.com/office/officeart/2005/8/layout/process1"/>
    <dgm:cxn modelId="{F8054F27-63D6-ED4A-AF4D-3B0F279468CD}" type="presOf" srcId="{8DBE9DC2-0EC7-EC42-9642-D5BC97C27E00}" destId="{FE1E1045-077F-3C4E-A07A-F177D59F0794}" srcOrd="0" destOrd="0" presId="urn:microsoft.com/office/officeart/2005/8/layout/process1"/>
    <dgm:cxn modelId="{776D6AF4-CC2A-CB4B-9CD4-CBE7C437A289}" srcId="{357F5523-8415-884A-8276-08113BB34241}" destId="{7F31FDAC-F0EA-7A48-942A-93B2F1497984}" srcOrd="0" destOrd="0" parTransId="{E22023F3-C2CD-5F4A-A1FD-E3DC2AC38CC1}" sibTransId="{8DBE9DC2-0EC7-EC42-9642-D5BC97C27E00}"/>
    <dgm:cxn modelId="{161A7DF3-C8F8-5C4A-BF59-A4B255B2CBD2}" srcId="{357F5523-8415-884A-8276-08113BB34241}" destId="{EEF801BC-8E5F-3B4F-B3C9-935AAD0DEC5A}" srcOrd="1" destOrd="0" parTransId="{4C4AC2CB-44FF-C843-8606-239350DEF84C}" sibTransId="{F5038108-5D7D-724B-96B7-068378FCB25B}"/>
    <dgm:cxn modelId="{6E29AFBA-53DD-E94D-8D27-5DC8C375F7E9}" type="presOf" srcId="{54C20ABD-ECC2-4D44-A847-A6F1B1D2992F}" destId="{6B882C15-DB6D-1744-9A5D-640D7979909E}" srcOrd="0" destOrd="0" presId="urn:microsoft.com/office/officeart/2005/8/layout/process1"/>
    <dgm:cxn modelId="{992AAE17-3B88-A244-B20D-BC39AE93E5DC}" type="presOf" srcId="{357F5523-8415-884A-8276-08113BB34241}" destId="{9AF8F47E-AF9C-6543-8604-0A095005F568}" srcOrd="0" destOrd="0" presId="urn:microsoft.com/office/officeart/2005/8/layout/process1"/>
    <dgm:cxn modelId="{38446F0F-5CA8-AD49-AFDB-A192C52588C6}" type="presOf" srcId="{F5038108-5D7D-724B-96B7-068378FCB25B}" destId="{232E9FD6-1C27-9E40-A6C3-8066973EB861}" srcOrd="1" destOrd="0" presId="urn:microsoft.com/office/officeart/2005/8/layout/process1"/>
    <dgm:cxn modelId="{2519FBA9-AE72-574B-A341-30F6602F1BD6}" type="presOf" srcId="{F5038108-5D7D-724B-96B7-068378FCB25B}" destId="{5EEF8919-3013-6B4A-A81A-39D3F4804830}" srcOrd="0" destOrd="0" presId="urn:microsoft.com/office/officeart/2005/8/layout/process1"/>
    <dgm:cxn modelId="{FD85421A-B2F2-F541-975F-91D6086F39E3}" srcId="{357F5523-8415-884A-8276-08113BB34241}" destId="{54C20ABD-ECC2-4D44-A847-A6F1B1D2992F}" srcOrd="2" destOrd="0" parTransId="{4EDB1D53-0288-194D-95B7-3955AE8C08F8}" sibTransId="{2DC01CA8-9D40-9747-B68B-2042DBB6E483}"/>
    <dgm:cxn modelId="{F107AA36-396B-4840-B063-2921345ACB0F}" type="presOf" srcId="{EEF801BC-8E5F-3B4F-B3C9-935AAD0DEC5A}" destId="{998D4821-2A8A-5F40-A3C2-0859745BDC30}" srcOrd="0" destOrd="0" presId="urn:microsoft.com/office/officeart/2005/8/layout/process1"/>
    <dgm:cxn modelId="{ECA67A20-F7F5-7747-A1E1-A25C4A555058}" type="presOf" srcId="{7F31FDAC-F0EA-7A48-942A-93B2F1497984}" destId="{52ED8D86-B299-7047-B180-21009961A77F}" srcOrd="0" destOrd="0" presId="urn:microsoft.com/office/officeart/2005/8/layout/process1"/>
    <dgm:cxn modelId="{97D12DA6-DB8A-7C47-A2B7-F7FA83CEE188}" type="presParOf" srcId="{9AF8F47E-AF9C-6543-8604-0A095005F568}" destId="{52ED8D86-B299-7047-B180-21009961A77F}" srcOrd="0" destOrd="0" presId="urn:microsoft.com/office/officeart/2005/8/layout/process1"/>
    <dgm:cxn modelId="{759925D0-1164-8F4F-8EC6-5959F8AFDFFB}" type="presParOf" srcId="{9AF8F47E-AF9C-6543-8604-0A095005F568}" destId="{FE1E1045-077F-3C4E-A07A-F177D59F0794}" srcOrd="1" destOrd="0" presId="urn:microsoft.com/office/officeart/2005/8/layout/process1"/>
    <dgm:cxn modelId="{CCB73A85-F488-F140-860D-BF1BFDF23912}" type="presParOf" srcId="{FE1E1045-077F-3C4E-A07A-F177D59F0794}" destId="{48943257-2558-E24D-95F4-3CEA7F567AB5}" srcOrd="0" destOrd="0" presId="urn:microsoft.com/office/officeart/2005/8/layout/process1"/>
    <dgm:cxn modelId="{660F141A-096F-2F4B-957D-B323404C1B2A}" type="presParOf" srcId="{9AF8F47E-AF9C-6543-8604-0A095005F568}" destId="{998D4821-2A8A-5F40-A3C2-0859745BDC30}" srcOrd="2" destOrd="0" presId="urn:microsoft.com/office/officeart/2005/8/layout/process1"/>
    <dgm:cxn modelId="{CEF746E1-C438-8041-82A3-27E82F2A3542}" type="presParOf" srcId="{9AF8F47E-AF9C-6543-8604-0A095005F568}" destId="{5EEF8919-3013-6B4A-A81A-39D3F4804830}" srcOrd="3" destOrd="0" presId="urn:microsoft.com/office/officeart/2005/8/layout/process1"/>
    <dgm:cxn modelId="{515643CF-36A9-A041-A308-FA0068D18B2E}" type="presParOf" srcId="{5EEF8919-3013-6B4A-A81A-39D3F4804830}" destId="{232E9FD6-1C27-9E40-A6C3-8066973EB861}" srcOrd="0" destOrd="0" presId="urn:microsoft.com/office/officeart/2005/8/layout/process1"/>
    <dgm:cxn modelId="{97F7F798-5F37-7D4F-B51C-2F3382A23CE1}" type="presParOf" srcId="{9AF8F47E-AF9C-6543-8604-0A095005F568}" destId="{6B882C15-DB6D-1744-9A5D-640D7979909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D8D86-B299-7047-B180-21009961A77F}">
      <dsp:nvSpPr>
        <dsp:cNvPr id="0" name=""/>
        <dsp:cNvSpPr/>
      </dsp:nvSpPr>
      <dsp:spPr>
        <a:xfrm>
          <a:off x="9265" y="0"/>
          <a:ext cx="1779739" cy="6431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flood" dir="t">
            <a:rot lat="0" lon="0" rev="5400000"/>
          </a:lightRig>
        </a:scene3d>
        <a:sp3d contourW="9525" prstMaterial="dkEdge">
          <a:bevelT w="12000" h="24150"/>
          <a:contourClr>
            <a:schemeClr val="accent1">
              <a:hueOff val="0"/>
              <a:satOff val="0"/>
              <a:lumOff val="0"/>
              <a:alphaOff val="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Station Timetables</a:t>
          </a:r>
          <a:endParaRPr kumimoji="1" lang="ja-JP" altLang="en-US" sz="2000" kern="1200" dirty="0"/>
        </a:p>
      </dsp:txBody>
      <dsp:txXfrm>
        <a:off x="28102" y="18837"/>
        <a:ext cx="1742065" cy="605484"/>
      </dsp:txXfrm>
    </dsp:sp>
    <dsp:sp modelId="{FE1E1045-077F-3C4E-A07A-F177D59F0794}">
      <dsp:nvSpPr>
        <dsp:cNvPr id="0" name=""/>
        <dsp:cNvSpPr/>
      </dsp:nvSpPr>
      <dsp:spPr>
        <a:xfrm>
          <a:off x="1966978" y="100891"/>
          <a:ext cx="377304" cy="44137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flood" dir="t">
            <a:rot lat="0" lon="0" rev="5400000"/>
          </a:lightRig>
        </a:scene3d>
        <a:sp3d contourW="9525" prstMaterial="dkEdge">
          <a:bevelT w="12000" h="24150"/>
          <a:contourClr>
            <a:schemeClr val="accent1">
              <a:tint val="60000"/>
              <a:hueOff val="0"/>
              <a:satOff val="0"/>
              <a:lumOff val="0"/>
              <a:alphaOff val="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/>
        </a:p>
      </dsp:txBody>
      <dsp:txXfrm>
        <a:off x="1966978" y="189166"/>
        <a:ext cx="264113" cy="264825"/>
      </dsp:txXfrm>
    </dsp:sp>
    <dsp:sp modelId="{998D4821-2A8A-5F40-A3C2-0859745BDC30}">
      <dsp:nvSpPr>
        <dsp:cNvPr id="0" name=""/>
        <dsp:cNvSpPr/>
      </dsp:nvSpPr>
      <dsp:spPr>
        <a:xfrm>
          <a:off x="2500900" y="0"/>
          <a:ext cx="1779739" cy="6431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flood" dir="t">
            <a:rot lat="0" lon="0" rev="5400000"/>
          </a:lightRig>
        </a:scene3d>
        <a:sp3d contourW="9525" prstMaterial="dkEdge">
          <a:bevelT w="12000" h="24150"/>
          <a:contourClr>
            <a:schemeClr val="accent1">
              <a:hueOff val="0"/>
              <a:satOff val="0"/>
              <a:lumOff val="0"/>
              <a:alphaOff val="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Individual train schedules</a:t>
          </a:r>
          <a:endParaRPr kumimoji="1" lang="ja-JP" altLang="en-US" sz="2000" kern="1200" dirty="0"/>
        </a:p>
      </dsp:txBody>
      <dsp:txXfrm>
        <a:off x="2519737" y="18837"/>
        <a:ext cx="1742065" cy="605484"/>
      </dsp:txXfrm>
    </dsp:sp>
    <dsp:sp modelId="{5EEF8919-3013-6B4A-A81A-39D3F4804830}">
      <dsp:nvSpPr>
        <dsp:cNvPr id="0" name=""/>
        <dsp:cNvSpPr/>
      </dsp:nvSpPr>
      <dsp:spPr>
        <a:xfrm>
          <a:off x="4458613" y="100891"/>
          <a:ext cx="377304" cy="44137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flood" dir="t">
            <a:rot lat="0" lon="0" rev="5400000"/>
          </a:lightRig>
        </a:scene3d>
        <a:sp3d contourW="9525" prstMaterial="dkEdge">
          <a:bevelT w="12000" h="24150"/>
          <a:contourClr>
            <a:schemeClr val="accent1">
              <a:tint val="60000"/>
              <a:hueOff val="0"/>
              <a:satOff val="0"/>
              <a:lumOff val="0"/>
              <a:alphaOff val="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/>
        </a:p>
      </dsp:txBody>
      <dsp:txXfrm>
        <a:off x="4458613" y="189166"/>
        <a:ext cx="264113" cy="264825"/>
      </dsp:txXfrm>
    </dsp:sp>
    <dsp:sp modelId="{6B882C15-DB6D-1744-9A5D-640D7979909E}">
      <dsp:nvSpPr>
        <dsp:cNvPr id="0" name=""/>
        <dsp:cNvSpPr/>
      </dsp:nvSpPr>
      <dsp:spPr>
        <a:xfrm>
          <a:off x="4992535" y="0"/>
          <a:ext cx="1779739" cy="6431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flood" dir="t">
            <a:rot lat="0" lon="0" rev="5400000"/>
          </a:lightRig>
        </a:scene3d>
        <a:sp3d contourW="9525" prstMaterial="dkEdge">
          <a:bevelT w="12000" h="24150"/>
          <a:contourClr>
            <a:schemeClr val="accent1">
              <a:hueOff val="0"/>
              <a:satOff val="0"/>
              <a:lumOff val="0"/>
              <a:alphaOff val="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Individual train objects</a:t>
          </a:r>
          <a:endParaRPr kumimoji="1" lang="ja-JP" altLang="en-US" sz="2000" kern="1200" dirty="0"/>
        </a:p>
      </dsp:txBody>
      <dsp:txXfrm>
        <a:off x="5011372" y="18837"/>
        <a:ext cx="1742065" cy="605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FEEDF-D97B-4B46-96CE-3C3C57941519}" type="datetimeFigureOut">
              <a:rPr kumimoji="1" lang="ja-JP" altLang="en-US" smtClean="0"/>
              <a:t>2015/10/16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649D9-4622-B043-B3DC-E800F692E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4155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08AF6-2DF3-8F4B-AEEA-2B40B942A111}" type="datetimeFigureOut">
              <a:rPr kumimoji="1" lang="ja-JP" altLang="en-US" smtClean="0"/>
              <a:t>2015/10/16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A8455-5AA9-3E44-B811-024661E548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632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4571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4571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4571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05" algn="l" defTabSz="4571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4571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57" algn="l" defTabSz="4571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4571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10" algn="l" defTabSz="4571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you, Mr. Chairperson. Good morning, ladies and gentlemen.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 is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Takuya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Kanno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a master course student at 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Shibasaki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Sekimoto Lab. in The University of Tokyo.</a:t>
            </a:r>
            <a:endParaRPr kumimoji="1" lang="en-US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dirty="0" smtClean="0"/>
              <a:t>This is my first time to make</a:t>
            </a:r>
            <a:r>
              <a:rPr kumimoji="1" lang="en-US" altLang="ja-JP" baseline="0" dirty="0" smtClean="0"/>
              <a:t> a</a:t>
            </a:r>
            <a:r>
              <a:rPr kumimoji="1" lang="en-US" altLang="ja-JP" dirty="0" smtClean="0"/>
              <a:t> presentation at the</a:t>
            </a:r>
            <a:r>
              <a:rPr kumimoji="1" lang="en-US" altLang="ja-JP" baseline="0" dirty="0" smtClean="0"/>
              <a:t> international conference.</a:t>
            </a:r>
            <a:endParaRPr kumimoji="1" lang="en-US" altLang="ja-JP" dirty="0" smtClean="0"/>
          </a:p>
          <a:p>
            <a:r>
              <a:rPr kumimoji="1" lang="en-US" altLang="ja-JP" dirty="0" smtClean="0"/>
              <a:t>Please go easy on me </a:t>
            </a:r>
            <a:r>
              <a:rPr kumimoji="1" lang="en-US" altLang="ja-JP" dirty="0" smtClean="0">
                <a:sym typeface="Wingdings"/>
              </a:rPr>
              <a:t>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874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I’d like to explain the method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generate train objects from timetable information.</a:t>
            </a: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there are individual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station timetables.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Timetables for each train are generated by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reconstructing the departure time of the same train from the timetable information of each station.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station location is geocoded because the timetable does not include the station location on GIS, only the station name.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latitude and longitude of trains are interpolated every minute between the stations using the shape data of the routes, based on the assumption that the train is moving at a constant speed.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way, the moving data - [time every minute, latitude, longitude] for each train object are generated from the timetable.</a:t>
            </a: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 shows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 objects of Tokyo metro at a particular moment.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color represents a different railway. Approximately 20 train objects are running at the same time on each route.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5DBF-10AA-3049-92A7-C2B68C0B38B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5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movie of train objects in Tokyo.</a:t>
            </a:r>
          </a:p>
          <a:p>
            <a:r>
              <a:rPr kumimoji="1" lang="en-US" altLang="ja-JP" dirty="0" smtClean="0"/>
              <a:t>In this file, train</a:t>
            </a:r>
            <a:r>
              <a:rPr kumimoji="1" lang="en-US" altLang="ja-JP" baseline="0" dirty="0" smtClean="0"/>
              <a:t> speed is constant but  stay 30 seconds at each station.</a:t>
            </a:r>
          </a:p>
          <a:p>
            <a:r>
              <a:rPr kumimoji="1" lang="en-US" altLang="ja-JP" baseline="0" dirty="0" smtClean="0"/>
              <a:t>Big circle is visualizing problem because a lot of train object start and end that station</a:t>
            </a:r>
          </a:p>
          <a:p>
            <a:r>
              <a:rPr kumimoji="1" lang="en-US" altLang="ja-JP" dirty="0" smtClean="0"/>
              <a:t>there</a:t>
            </a:r>
            <a:r>
              <a:rPr kumimoji="1" lang="en-US" altLang="ja-JP" baseline="0" dirty="0" smtClean="0"/>
              <a:t> are 40 thousand train objects in Tokyo </a:t>
            </a:r>
            <a:r>
              <a:rPr kumimoji="1" lang="en-US" altLang="ja-JP" baseline="0" dirty="0" err="1" smtClean="0"/>
              <a:t>metroporitan</a:t>
            </a:r>
            <a:r>
              <a:rPr kumimoji="1" lang="en-US" altLang="ja-JP" baseline="0" dirty="0" smtClean="0"/>
              <a:t> in one day.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261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I’d like to explain the method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estimate the riding train object from CDRs based on likelihood function.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 simply, calculate probability based on distance between CDR location and train object location in trip trajectory.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concretely,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moment when a CDR is observed, calculate the distance between the train objects and the cell tower of the CDR.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probability of cell phone existence is defined as a uniform distribution within concentric circles from the cell tower.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likelihood calculation of the passenger riding the train is conducted.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sensitivity analysis, calculate the likelihood by changing the radius R as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 3 , 4 km.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I’d like to correct the expression 2.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sufficiently small number.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paper, 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0.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sorry for expression mistake.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円内にいるとき、式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1-ε/Pie R square</a:t>
            </a:r>
          </a:p>
          <a:p>
            <a:r>
              <a:rPr kumimoji="1" lang="ja-JP" altLang="en-US" dirty="0" smtClean="0"/>
              <a:t>塩害にいるとき、</a:t>
            </a:r>
            <a:r>
              <a:rPr kumimoji="1" lang="en-US" altLang="ja-JP" dirty="0" err="1" smtClean="0"/>
              <a:t>ε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811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I’d like to explain the results.</a:t>
            </a:r>
            <a:endParaRPr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This</a:t>
            </a:r>
            <a:r>
              <a:rPr lang="en-US" altLang="ja-JP" sz="1200" baseline="0" dirty="0" smtClean="0"/>
              <a:t> is case of good estimation.</a:t>
            </a:r>
            <a:endParaRPr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This</a:t>
            </a:r>
            <a:r>
              <a:rPr lang="en-US" altLang="ja-JP" sz="1200" baseline="0" dirty="0" smtClean="0"/>
              <a:t> graph shows </a:t>
            </a:r>
            <a:r>
              <a:rPr lang="en-US" altLang="ja-JP" sz="1200" dirty="0" smtClean="0"/>
              <a:t>the likelihood L of each radius.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Top 10 likelihood values for the train object.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Right table shows top three highest likelihood train objects within each radius.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The actual train being ridden, as specified by GPS logs, is </a:t>
            </a:r>
            <a:r>
              <a:rPr lang="en-US" altLang="ja-JP" sz="1200" b="1" dirty="0" smtClean="0"/>
              <a:t>TI54</a:t>
            </a:r>
            <a:r>
              <a:rPr lang="en-US" altLang="ja-JP" sz="1200" dirty="0" smtClean="0"/>
              <a:t>.</a:t>
            </a:r>
            <a:endParaRPr kumimoji="1" lang="ja-JP" alt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A large difference in the likelihood values exists in the top five train objects. The difference between the remaining objects is small.</a:t>
            </a:r>
            <a:r>
              <a:rPr lang="ja-JP" altLang="ja-JP" sz="1200" dirty="0" smtClean="0"/>
              <a:t> </a:t>
            </a:r>
            <a:endParaRPr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In this case, the maximum likelihood estimation is correct for each radius</a:t>
            </a:r>
            <a:r>
              <a:rPr lang="ja-JP" altLang="ja-JP" sz="1200" dirty="0" smtClean="0"/>
              <a:t> </a:t>
            </a:r>
            <a:endParaRPr kumimoji="1" lang="ja-JP" alt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★click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The</a:t>
            </a:r>
            <a:r>
              <a:rPr kumimoji="1" lang="en-US" altLang="ja-JP" sz="1200" baseline="0" dirty="0" smtClean="0"/>
              <a:t> CDR trajectory in this trip and train objects are shown in this figure.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However,</a:t>
            </a:r>
            <a:r>
              <a:rPr kumimoji="1" lang="en-US" altLang="ja-JP" sz="1200" baseline="0" dirty="0" smtClean="0"/>
              <a:t> the figure could not express the temporal transition, I made the movie.</a:t>
            </a:r>
            <a:endParaRPr kumimoji="1"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198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CDR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commuting trajectory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は途中から始まる。</a:t>
            </a:r>
            <a:r>
              <a:rPr kumimoji="1" lang="en-US" altLang="ja-JP" baseline="0" dirty="0" smtClean="0"/>
              <a:t>TI54</a:t>
            </a:r>
            <a:r>
              <a:rPr kumimoji="1" lang="ja-JP" altLang="en-US" baseline="0" dirty="0" smtClean="0"/>
              <a:t>と沿って動く。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途中、</a:t>
            </a:r>
            <a:r>
              <a:rPr kumimoji="1" lang="en-US" altLang="ja-JP" baseline="0" dirty="0" smtClean="0"/>
              <a:t>TI85</a:t>
            </a:r>
            <a:r>
              <a:rPr kumimoji="1" lang="ja-JP" altLang="en-US" baseline="0" dirty="0" smtClean="0"/>
              <a:t>とも近いように見えるが、乗換えないと仮定すると、運行区間から</a:t>
            </a:r>
            <a:r>
              <a:rPr kumimoji="1" lang="en-US" altLang="ja-JP" baseline="0" dirty="0" smtClean="0"/>
              <a:t>TI54</a:t>
            </a:r>
            <a:r>
              <a:rPr kumimoji="1" lang="ja-JP" altLang="en-US" baseline="0" dirty="0" smtClean="0"/>
              <a:t>と推定できる。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705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case of bad estimation.</a:t>
            </a:r>
          </a:p>
          <a:p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The actual train being ridden, as specified by GPS logs, is </a:t>
            </a:r>
            <a:r>
              <a:rPr lang="en-US" altLang="ja-JP" sz="1200" b="1" dirty="0" smtClean="0"/>
              <a:t>JF27</a:t>
            </a:r>
            <a:r>
              <a:rPr lang="en-US" altLang="ja-JP" sz="120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estimated most likely train in</a:t>
            </a:r>
            <a:r>
              <a:rPr lang="en-US" altLang="ja-JP" sz="1200" baseline="0" dirty="0" smtClean="0"/>
              <a:t> radius = 4km is JF27, corresponded.</a:t>
            </a:r>
            <a:endParaRPr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However</a:t>
            </a:r>
            <a:r>
              <a:rPr kumimoji="1" lang="en-US" altLang="ja-JP" sz="1200" baseline="0" dirty="0" smtClean="0"/>
              <a:t> estimated most likely train in 3km is JKs20, not corresponded.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Under the assumption of constant probability of occurrence of communication within the circle, the result of the likelihood calculation changed according to </a:t>
            </a:r>
            <a:r>
              <a:rPr lang="en-US" altLang="ja-JP" i="1" u="sng" dirty="0" smtClean="0"/>
              <a:t>the radius distance</a:t>
            </a:r>
            <a:r>
              <a:rPr lang="en-US" altLang="ja-JP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considerable</a:t>
            </a:r>
            <a:r>
              <a:rPr lang="en-US" altLang="ja-JP" baseline="0" dirty="0" smtClean="0"/>
              <a:t> reasons are 3.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1st is train object is running constant speed,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2nd is train object don’t stop at station,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3</a:t>
            </a:r>
            <a:r>
              <a:rPr lang="en-US" altLang="ja-JP" baseline="30000" dirty="0" smtClean="0"/>
              <a:t> </a:t>
            </a:r>
            <a:r>
              <a:rPr lang="en-US" altLang="ja-JP" baseline="0" dirty="0" err="1" smtClean="0"/>
              <a:t>rd</a:t>
            </a:r>
            <a:r>
              <a:rPr lang="en-US" altLang="ja-JP" baseline="0" dirty="0" smtClean="0"/>
              <a:t> is train in real was delayed.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085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 for your kind attention.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am happy to answer any question that you might have.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37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5DBF-10AA-3049-92A7-C2B68C0B38B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86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34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a crowdsourcing type timetable database called “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Eki.locky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already exists in Japan.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is the Japanese word for “Station.”</a:t>
            </a:r>
          </a:p>
          <a:p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Eki.Locky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smartphone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 timetable application developed by Kawaguchi et al.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displays the time for the departure of the next train.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Timetable information is created by registers &amp; shared with all users. </a:t>
            </a:r>
            <a:endParaRPr lang="en-US" altLang="ja-JP" sz="1050" dirty="0" smtClean="0"/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required station timetable has not yet been registered, anyone can create and upload the timetable file.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Further, all users are able to access the timetable provided in the application.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method used to obtain the timetable data.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timetable information covers 91% of the stations in Japan (about 10 thousand stations).</a:t>
            </a: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timetable doesn’t have location information as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latitude-longitude coordinate system.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 is mainly expired timetables in local areas. Timetable data are stored in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NextTrain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format. This service’s web page URL is </a:t>
            </a:r>
            <a:r>
              <a:rPr kumimoji="1" lang="en-US" altLang="ja-JP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kumimoji="1" lang="en-US" altLang="ja-JP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eki.locky.jp</a:t>
            </a:r>
            <a:r>
              <a:rPr kumimoji="1" lang="en-US" altLang="ja-JP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/site/top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78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Therefore,</a:t>
            </a:r>
            <a:r>
              <a:rPr kumimoji="1" lang="en-US" altLang="ja-JP" baseline="0" dirty="0" smtClean="0"/>
              <a:t> the problems are following 3.</a:t>
            </a:r>
          </a:p>
          <a:p>
            <a:r>
              <a:rPr kumimoji="1" lang="en-US" altLang="ja-JP" baseline="0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, spatiotemporal resolution of CDR is low, especially compared with GPS.</a:t>
            </a:r>
          </a:p>
          <a:p>
            <a:r>
              <a:rPr kumimoji="1" lang="en-US" altLang="ja-JP" baseline="0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, which train a passenger is riding is unknown.</a:t>
            </a:r>
          </a:p>
          <a:p>
            <a:r>
              <a:rPr kumimoji="1" lang="en-US" altLang="ja-JP" baseline="0" dirty="0" smtClean="0"/>
              <a:t>3</a:t>
            </a:r>
            <a:r>
              <a:rPr kumimoji="1" lang="en-US" altLang="ja-JP" baseline="30000" dirty="0" smtClean="0"/>
              <a:t>rd</a:t>
            </a:r>
            <a:r>
              <a:rPr kumimoji="1" lang="en-US" altLang="ja-JP" baseline="0" dirty="0" smtClean="0"/>
              <a:t>, </a:t>
            </a:r>
            <a:r>
              <a:rPr lang="en-US" altLang="ja-JP" dirty="0" err="1" smtClean="0"/>
              <a:t>Crowdsourced</a:t>
            </a:r>
            <a:r>
              <a:rPr lang="en-US" altLang="ja-JP" dirty="0" smtClean="0"/>
              <a:t> train timetable does not</a:t>
            </a:r>
            <a:r>
              <a:rPr lang="en-US" altLang="ja-JP" baseline="0" dirty="0" smtClean="0"/>
              <a:t> have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latitude-longitude information,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</a:t>
            </a:r>
            <a:r>
              <a:rPr lang="en-US" altLang="ja-JP" dirty="0" smtClean="0"/>
              <a:t> could be source of simulating train operation by spatial information processing.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84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Therefore,</a:t>
            </a:r>
            <a:r>
              <a:rPr kumimoji="1" lang="en-US" altLang="ja-JP" baseline="0" dirty="0" smtClean="0"/>
              <a:t> the purpose is set to </a:t>
            </a:r>
            <a:r>
              <a:rPr lang="en-US" altLang="ja-JP" dirty="0" smtClean="0"/>
              <a:t>build on above research to detect which train a passenger is riding</a:t>
            </a:r>
          </a:p>
          <a:p>
            <a:r>
              <a:rPr lang="en-US" altLang="ja-JP" dirty="0" smtClean="0"/>
              <a:t>using</a:t>
            </a:r>
            <a:r>
              <a:rPr lang="en-US" altLang="ja-JP" b="1" dirty="0" smtClean="0"/>
              <a:t> </a:t>
            </a:r>
            <a:r>
              <a:rPr lang="en-US" altLang="ja-JP" b="1" u="sng" dirty="0" smtClean="0">
                <a:solidFill>
                  <a:srgbClr val="FF0000"/>
                </a:solidFill>
              </a:rPr>
              <a:t>CDRs</a:t>
            </a:r>
            <a:r>
              <a:rPr lang="en-US" altLang="ja-JP" b="1" dirty="0" smtClean="0"/>
              <a:t> and </a:t>
            </a:r>
            <a:r>
              <a:rPr lang="en-US" altLang="ja-JP" b="1" u="sng" dirty="0" smtClean="0">
                <a:solidFill>
                  <a:srgbClr val="FF0000"/>
                </a:solidFill>
              </a:rPr>
              <a:t>Train Object</a:t>
            </a:r>
            <a:r>
              <a:rPr lang="en-US" altLang="ja-JP" dirty="0" smtClean="0"/>
              <a:t> created from </a:t>
            </a:r>
            <a:r>
              <a:rPr lang="en-US" altLang="ja-JP" dirty="0" err="1" smtClean="0"/>
              <a:t>croudsourced</a:t>
            </a:r>
            <a:r>
              <a:rPr lang="en-US" altLang="ja-JP" dirty="0" smtClean="0"/>
              <a:t> train timetables.</a:t>
            </a:r>
          </a:p>
          <a:p>
            <a:r>
              <a:rPr kumimoji="1" lang="en-US" altLang="ja-JP" dirty="0" smtClean="0"/>
              <a:t>more specifically, there are 2 points.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One</a:t>
            </a:r>
            <a:r>
              <a:rPr kumimoji="1" lang="en-US" altLang="ja-JP" baseline="0" dirty="0" smtClean="0"/>
              <a:t> is to </a:t>
            </a:r>
            <a:r>
              <a:rPr lang="en-US" altLang="ja-JP" dirty="0" smtClean="0"/>
              <a:t>Generate train objects from timetable information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The other hand is to Estimate riding train by calculating likelihood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25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Here, I’d like to enter the concrete part.</a:t>
            </a:r>
          </a:p>
          <a:p>
            <a:r>
              <a:rPr kumimoji="1" lang="en-US" altLang="ja-JP" baseline="0" dirty="0" smtClean="0"/>
              <a:t>explain Call Detail Record used in this research.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As you know, CDR is </a:t>
            </a:r>
            <a:r>
              <a:rPr lang="en-US" altLang="ja-JP" sz="1200" dirty="0" smtClean="0"/>
              <a:t>Record of calls and data communications of mobile phone.</a:t>
            </a:r>
          </a:p>
          <a:p>
            <a:r>
              <a:rPr kumimoji="1" lang="en-US" altLang="ja-JP" baseline="0" dirty="0" smtClean="0"/>
              <a:t>Data format of CDRs in this research is shown: anonymously people ID, Time, Antenna Latitude and Antenna Longitude of beginning of telecommunication,</a:t>
            </a:r>
          </a:p>
          <a:p>
            <a:r>
              <a:rPr kumimoji="1" lang="en-US" altLang="ja-JP" baseline="0" dirty="0" smtClean="0"/>
              <a:t>the same of end of telecommunication.</a:t>
            </a:r>
          </a:p>
          <a:p>
            <a:r>
              <a:rPr kumimoji="1" lang="en-US" altLang="ja-JP" baseline="0" dirty="0" smtClean="0"/>
              <a:t>This CDRs are provided in cooperation with KDDI R&amp;D Laboratories.</a:t>
            </a:r>
            <a:endParaRPr kumimoji="1" lang="ja-JP" alt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5DBF-10AA-3049-92A7-C2B68C0B38B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9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This Figure shows base station’s location of CDRs and target</a:t>
            </a:r>
            <a:r>
              <a:rPr lang="en-US" altLang="ja-JP" baseline="0" dirty="0" smtClean="0"/>
              <a:t> railways of estimating train object.</a:t>
            </a:r>
            <a:endParaRPr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Bold blue railways are the lines targeted in this research.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Please note that these base stations are included in only this survey’s CDRs, not all base stations in this area.</a:t>
            </a:r>
            <a:r>
              <a:rPr lang="ja-JP" altLang="ja-JP" dirty="0" smtClean="0"/>
              <a:t> 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8455-5AA9-3E44-B811-024661E5485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34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30588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Next, I’d like to explain the method of detecting CDR</a:t>
            </a:r>
            <a:r>
              <a:rPr lang="en-US" altLang="ja-JP" sz="1200" baseline="0" dirty="0" smtClean="0"/>
              <a:t> trajectory in </a:t>
            </a:r>
            <a:r>
              <a:rPr lang="en-US" altLang="ja-JP" sz="1200" dirty="0" smtClean="0"/>
              <a:t>commuting trip.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First, there are row</a:t>
            </a:r>
            <a:r>
              <a:rPr lang="en-US" altLang="ja-JP" sz="1200" baseline="0" dirty="0" smtClean="0"/>
              <a:t> </a:t>
            </a:r>
            <a:r>
              <a:rPr lang="en-US" altLang="ja-JP" sz="1200" baseline="0" dirty="0" err="1" smtClean="0"/>
              <a:t>CDRs.</a:t>
            </a:r>
            <a:endParaRPr lang="en-US" altLang="ja-JP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Next, stay points are clustered by </a:t>
            </a:r>
            <a:r>
              <a:rPr lang="en-US" altLang="ja-JP" sz="1200" baseline="0" dirty="0" err="1" smtClean="0"/>
              <a:t>Kanasugi</a:t>
            </a:r>
            <a:r>
              <a:rPr lang="en-US" altLang="ja-JP" sz="1200" baseline="0" dirty="0" smtClean="0"/>
              <a:t> et al method. Red point are stay points.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Then, trips are set between stay points.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last, trips intersect 8AM are detected as commuting trips.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This is the end of explanation of </a:t>
            </a:r>
            <a:r>
              <a:rPr lang="en-US" altLang="ja-JP" sz="1200" dirty="0" err="1" smtClean="0"/>
              <a:t>CDRs.</a:t>
            </a:r>
            <a:endParaRPr lang="en-US" altLang="ja-JP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5DBF-10AA-3049-92A7-C2B68C0B38B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85801" y="3196688"/>
            <a:ext cx="7772399" cy="17999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1" y="1676404"/>
            <a:ext cx="7772399" cy="1538285"/>
          </a:xfrm>
        </p:spPr>
        <p:txBody>
          <a:bodyPr anchor="b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2" y="3214690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93B3D8CA-0796-C244-BEAD-F16918448048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ED1CCA14-C822-D542-BEAB-B6007AFB1DDA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1" y="1410740"/>
            <a:ext cx="8229599" cy="17999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15208" y="274639"/>
            <a:ext cx="1471595" cy="6011882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686567" cy="6011882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6AB73B4B-DD26-5748-81B5-7C9A36878D4C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57201" y="1410740"/>
            <a:ext cx="8229599" cy="17999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3153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E7329DED-F18E-F44B-A502-9E2AE0869B0E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330953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85801" y="3143253"/>
            <a:ext cx="7772399" cy="17999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143251"/>
            <a:ext cx="7772399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643064"/>
            <a:ext cx="7772399" cy="1500189"/>
          </a:xfrm>
        </p:spPr>
        <p:txBody>
          <a:bodyPr anchor="b"/>
          <a:lstStyle>
            <a:lvl1pPr marL="0" indent="0" algn="ctr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28" indent="0" algn="ctr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05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C7802340-C5A6-3E45-AF50-7425CFE68FDD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57201" y="1410740"/>
            <a:ext cx="8229599" cy="17999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C36520DC-9CA8-5B42-8ACA-BB967BE14D7C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57201" y="1410740"/>
            <a:ext cx="8229599" cy="17999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9" cy="639763"/>
          </a:xfrm>
        </p:spPr>
        <p:txBody>
          <a:bodyPr anchor="b"/>
          <a:lstStyle>
            <a:lvl1pPr marL="0" indent="0">
              <a:buNone/>
              <a:defRPr sz="22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128" indent="0">
              <a:buNone/>
              <a:defRPr sz="19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252" indent="0">
              <a:buNone/>
              <a:defRPr sz="19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38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505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5633" indent="0">
              <a:buNone/>
              <a:defRPr sz="1600" b="1"/>
            </a:lvl6pPr>
            <a:lvl7pPr marL="2742757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3"/>
          </a:xfrm>
        </p:spPr>
        <p:txBody>
          <a:bodyPr anchor="b"/>
          <a:lstStyle>
            <a:lvl1pPr marL="0" indent="0">
              <a:buNone/>
              <a:defRPr sz="22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128" indent="0">
              <a:buNone/>
              <a:defRPr sz="19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252" indent="0">
              <a:buNone/>
              <a:defRPr sz="19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38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505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5633" indent="0">
              <a:buNone/>
              <a:defRPr sz="1600" b="1"/>
            </a:lvl6pPr>
            <a:lvl7pPr marL="2742757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4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BA540AA4-DCDB-024F-BD18-CEE61F6F4024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57201" y="1410740"/>
            <a:ext cx="8229599" cy="17999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7685283F-C843-DD4B-9487-67088A2957A6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0EF4BFBC-DDC1-0749-9F16-F6EDC7406566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786054" y="1053550"/>
            <a:ext cx="5903999" cy="17999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6052" y="228600"/>
            <a:ext cx="5900753" cy="842948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86051" y="1142987"/>
            <a:ext cx="5900750" cy="514353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142987"/>
            <a:ext cx="2257407" cy="514353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28" indent="0">
              <a:buNone/>
              <a:defRPr sz="1200"/>
            </a:lvl2pPr>
            <a:lvl3pPr marL="914252" indent="0">
              <a:buNone/>
              <a:defRPr sz="900"/>
            </a:lvl3pPr>
            <a:lvl4pPr marL="1371380" indent="0">
              <a:buNone/>
              <a:defRPr sz="900"/>
            </a:lvl4pPr>
            <a:lvl5pPr marL="1828505" indent="0">
              <a:buNone/>
              <a:defRPr sz="900"/>
            </a:lvl5pPr>
            <a:lvl6pPr marL="2285633" indent="0">
              <a:buNone/>
              <a:defRPr sz="900"/>
            </a:lvl6pPr>
            <a:lvl7pPr marL="2742757" indent="0">
              <a:buNone/>
              <a:defRPr sz="900"/>
            </a:lvl7pPr>
            <a:lvl8pPr marL="3199885" indent="0">
              <a:buNone/>
              <a:defRPr sz="900"/>
            </a:lvl8pPr>
            <a:lvl9pPr marL="365701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0A068B72-9F51-214B-A8E6-C296C9582795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2" y="304804"/>
            <a:ext cx="6400801" cy="685799"/>
          </a:xfrm>
        </p:spPr>
        <p:txBody>
          <a:bodyPr anchor="ctr"/>
          <a:lstStyle>
            <a:lvl1pPr algn="l">
              <a:defRPr sz="25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01552" y="1143002"/>
            <a:ext cx="7223247" cy="3980173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100"/>
            </a:lvl1pPr>
            <a:lvl2pPr marL="457128" indent="0">
              <a:buNone/>
              <a:defRPr sz="2800"/>
            </a:lvl2pPr>
            <a:lvl3pPr marL="914252" indent="0">
              <a:buNone/>
              <a:defRPr sz="2500"/>
            </a:lvl3pPr>
            <a:lvl4pPr marL="1371380" indent="0">
              <a:buNone/>
              <a:defRPr sz="1900"/>
            </a:lvl4pPr>
            <a:lvl5pPr marL="1828505" indent="0">
              <a:buNone/>
              <a:defRPr sz="1900"/>
            </a:lvl5pPr>
            <a:lvl6pPr marL="2285633" indent="0">
              <a:buNone/>
              <a:defRPr sz="1900"/>
            </a:lvl6pPr>
            <a:lvl7pPr marL="2742757" indent="0">
              <a:buNone/>
              <a:defRPr sz="1900"/>
            </a:lvl7pPr>
            <a:lvl8pPr marL="3199885" indent="0">
              <a:buNone/>
              <a:defRPr sz="1900"/>
            </a:lvl8pPr>
            <a:lvl9pPr marL="3657010" indent="0">
              <a:buNone/>
              <a:defRPr sz="1900"/>
            </a:lvl9pPr>
          </a:lstStyle>
          <a:p>
            <a:r>
              <a:rPr kumimoji="0" lang="ja-JP" altLang="en-US" smtClean="0"/>
              <a:t>プレースホルダーまでドラッグするかアイコンをクリックして図を追加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62202" y="5410202"/>
            <a:ext cx="5657888" cy="804863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128" indent="0" algn="r">
              <a:buNone/>
              <a:defRPr sz="1200" b="0"/>
            </a:lvl2pPr>
            <a:lvl3pPr marL="914252" indent="0" algn="r">
              <a:buNone/>
              <a:defRPr sz="1200" b="0"/>
            </a:lvl3pPr>
            <a:lvl4pPr marL="1371380" indent="0" algn="r">
              <a:buNone/>
              <a:defRPr sz="1200" b="0"/>
            </a:lvl4pPr>
            <a:lvl5pPr marL="1828505" indent="0" algn="r">
              <a:buNone/>
              <a:defRPr sz="1200" b="0"/>
            </a:lvl5pPr>
            <a:lvl6pPr marL="2285633" indent="0">
              <a:buNone/>
              <a:defRPr sz="900"/>
            </a:lvl6pPr>
            <a:lvl7pPr marL="2742757" indent="0">
              <a:buNone/>
              <a:defRPr sz="900"/>
            </a:lvl7pPr>
            <a:lvl8pPr marL="3199885" indent="0">
              <a:buNone/>
              <a:defRPr sz="900"/>
            </a:lvl8pPr>
            <a:lvl9pPr marL="365701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76202" y="6400802"/>
            <a:ext cx="32003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fld id="{0F211255-A60A-794B-AC6B-09D5BD689697}" type="datetime1">
              <a:rPr lang="ja-JP" altLang="en-US" smtClean="0"/>
              <a:t>2015/10/16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5334001" y="6400802"/>
            <a:ext cx="3733799" cy="283799"/>
          </a:xfrm>
          <a:prstGeom prst="rect">
            <a:avLst/>
          </a:prstGeom>
        </p:spPr>
        <p:txBody>
          <a:bodyPr lIns="91425" tIns="45714" rIns="91425" bIns="45714"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6678000"/>
            <a:ext cx="9144000" cy="180001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599" cy="1142999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599" cy="4686319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772400" y="6394537"/>
            <a:ext cx="914401" cy="283464"/>
          </a:xfrm>
          <a:prstGeom prst="rect">
            <a:avLst/>
          </a:prstGeom>
          <a:noFill/>
        </p:spPr>
        <p:txBody>
          <a:bodyPr vert="horz" lIns="45714" tIns="45714" rIns="45714" bIns="45714" rtlCol="0" anchor="ctr"/>
          <a:lstStyle>
            <a:lvl1pPr algn="ctr" eaLnBrk="1" latinLnBrk="0" hangingPunct="1">
              <a:defRPr kumimoji="0" sz="12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2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1" sz="4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1">
          <a:solidFill>
            <a:schemeClr val="tx2"/>
          </a:solidFill>
        </a:defRPr>
      </a:lvl2pPr>
      <a:lvl3pPr eaLnBrk="1" latinLnBrk="0" hangingPunct="1">
        <a:defRPr kumimoji="1">
          <a:solidFill>
            <a:schemeClr val="tx2"/>
          </a:solidFill>
        </a:defRPr>
      </a:lvl3pPr>
      <a:lvl4pPr eaLnBrk="1" latinLnBrk="0" hangingPunct="1">
        <a:defRPr kumimoji="1">
          <a:solidFill>
            <a:schemeClr val="tx2"/>
          </a:solidFill>
        </a:defRPr>
      </a:lvl4pPr>
      <a:lvl5pPr eaLnBrk="1" latinLnBrk="0" hangingPunct="1">
        <a:defRPr kumimoji="1">
          <a:solidFill>
            <a:schemeClr val="tx2"/>
          </a:solidFill>
        </a:defRPr>
      </a:lvl5pPr>
      <a:lvl6pPr eaLnBrk="1" latinLnBrk="0" hangingPunct="1">
        <a:defRPr kumimoji="1">
          <a:solidFill>
            <a:schemeClr val="tx2"/>
          </a:solidFill>
        </a:defRPr>
      </a:lvl6pPr>
      <a:lvl7pPr eaLnBrk="1" latinLnBrk="0" hangingPunct="1">
        <a:defRPr kumimoji="1">
          <a:solidFill>
            <a:schemeClr val="tx2"/>
          </a:solidFill>
        </a:defRPr>
      </a:lvl7pPr>
      <a:lvl8pPr eaLnBrk="1" latinLnBrk="0" hangingPunct="1">
        <a:defRPr kumimoji="1">
          <a:solidFill>
            <a:schemeClr val="tx2"/>
          </a:solidFill>
        </a:defRPr>
      </a:lvl8pPr>
      <a:lvl9pPr eaLnBrk="1" latinLnBrk="0" hangingPunct="1">
        <a:defRPr kumimoji="1">
          <a:solidFill>
            <a:schemeClr val="tx2"/>
          </a:solidFill>
        </a:defRPr>
      </a:lvl9pPr>
    </p:titleStyle>
    <p:bodyStyle>
      <a:lvl1pPr marL="342846" indent="-342846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3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6" indent="-228564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1" indent="-228564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9" indent="-228564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7" indent="-228564" algn="l" rtl="0" eaLnBrk="1" latinLnBrk="0" hangingPunct="1">
        <a:spcBef>
          <a:spcPct val="20000"/>
        </a:spcBef>
        <a:buFont typeface="Arial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1" indent="-228564" algn="l" rtl="0" eaLnBrk="1" latinLnBrk="0" hangingPunct="1">
        <a:spcBef>
          <a:spcPct val="20000"/>
        </a:spcBef>
        <a:buFont typeface="Arial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9" indent="-228564" algn="l" rtl="0" eaLnBrk="1" latinLnBrk="0" hangingPunct="1">
        <a:spcBef>
          <a:spcPct val="20000"/>
        </a:spcBef>
        <a:buFont typeface="Arial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4" indent="-228564" algn="l" rtl="0" eaLnBrk="1" latinLnBrk="0" hangingPunct="1">
        <a:spcBef>
          <a:spcPct val="20000"/>
        </a:spcBef>
        <a:buFont typeface="Arial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5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3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7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5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tmp"/><Relationship Id="rId8" Type="http://schemas.openxmlformats.org/officeDocument/2006/relationships/diagramData" Target="../diagrams/data1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7" Type="http://schemas.openxmlformats.org/officeDocument/2006/relationships/image" Target="../media/image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package" Target="../embeddings/Microsoft_Word___2.docx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21565" y="264168"/>
            <a:ext cx="7749580" cy="2927399"/>
          </a:xfrm>
        </p:spPr>
        <p:txBody>
          <a:bodyPr>
            <a:normAutofit fontScale="92500"/>
          </a:bodyPr>
          <a:lstStyle/>
          <a:p>
            <a:r>
              <a:rPr lang="en-US" altLang="ja-JP" sz="2800" dirty="0">
                <a:solidFill>
                  <a:schemeClr val="tx1"/>
                </a:solidFill>
                <a:latin typeface="+mn-ea"/>
                <a:cs typeface="ヒラギノ角ゴ Pro W3"/>
              </a:rPr>
              <a:t>Real-time passenger location estimation </a:t>
            </a:r>
          </a:p>
          <a:p>
            <a:r>
              <a:rPr lang="en-US" altLang="ja-JP" sz="2800" dirty="0">
                <a:solidFill>
                  <a:schemeClr val="tx1"/>
                </a:solidFill>
                <a:latin typeface="+mn-ea"/>
                <a:cs typeface="ヒラギノ角ゴ Pro W3"/>
              </a:rPr>
              <a:t>using CDRs and train objects </a:t>
            </a:r>
          </a:p>
          <a:p>
            <a:r>
              <a:rPr lang="en-US" altLang="ja-JP" sz="2800" dirty="0">
                <a:solidFill>
                  <a:schemeClr val="tx1"/>
                </a:solidFill>
                <a:latin typeface="+mn-ea"/>
                <a:cs typeface="ヒラギノ角ゴ Pro W3"/>
              </a:rPr>
              <a:t>generated from </a:t>
            </a:r>
            <a:r>
              <a:rPr lang="en-US" altLang="ja-JP" sz="2800" dirty="0" err="1">
                <a:solidFill>
                  <a:schemeClr val="tx1"/>
                </a:solidFill>
                <a:latin typeface="+mn-ea"/>
                <a:cs typeface="ヒラギノ角ゴ Pro W3"/>
              </a:rPr>
              <a:t>crowdsourced</a:t>
            </a:r>
            <a:r>
              <a:rPr lang="en-US" altLang="ja-JP" sz="2800" dirty="0">
                <a:solidFill>
                  <a:schemeClr val="tx1"/>
                </a:solidFill>
                <a:latin typeface="+mn-ea"/>
                <a:cs typeface="ヒラギノ角ゴ Pro W3"/>
              </a:rPr>
              <a:t> timetables </a:t>
            </a:r>
          </a:p>
          <a:p>
            <a:endParaRPr lang="en-US" altLang="ja-JP" sz="2800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800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PURBA 2015 @ Osaka</a:t>
            </a:r>
          </a:p>
          <a:p>
            <a:r>
              <a:rPr lang="en-US" altLang="ja-JP" sz="2800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September 7, 2015</a:t>
            </a:r>
            <a:endParaRPr lang="en-US" altLang="ja-JP" sz="2800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10400" y="6356355"/>
            <a:ext cx="2133601" cy="366184"/>
          </a:xfrm>
        </p:spPr>
        <p:txBody>
          <a:bodyPr>
            <a:normAutofit/>
          </a:bodyPr>
          <a:lstStyle/>
          <a:p>
            <a:fld id="{5FD889E0-CAB2-4699-909D-B9A88D47ACBE}" type="slidenum">
              <a:rPr lang="en-US" smtClean="0">
                <a:latin typeface="ヒラギノ角ゴ Pro W3"/>
                <a:ea typeface="ヒラギノ角ゴ Pro W3"/>
                <a:cs typeface="ヒラギノ角ゴ Pro W3"/>
              </a:rPr>
              <a:t>1</a:t>
            </a:fld>
            <a:endParaRPr 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37567" y="3593730"/>
            <a:ext cx="4826001" cy="2431423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kumimoji="1" lang="en-US" altLang="ja-JP" dirty="0" err="1">
                <a:latin typeface="ヒラギノ角ゴ Pro W3"/>
                <a:ea typeface="ヒラギノ角ゴ Pro W3"/>
                <a:cs typeface="ヒラギノ角ゴ Pro W3"/>
              </a:rPr>
              <a:t>Shibasaki</a:t>
            </a:r>
            <a:r>
              <a:rPr kumimoji="1" lang="en-US" altLang="ja-JP" dirty="0">
                <a:latin typeface="ヒラギノ角ゴ Pro W3"/>
                <a:ea typeface="ヒラギノ角ゴ Pro W3"/>
                <a:cs typeface="ヒラギノ角ゴ Pro W3"/>
              </a:rPr>
              <a:t> &amp; Sekimoto Lab.</a:t>
            </a:r>
          </a:p>
          <a:p>
            <a:r>
              <a:rPr kumimoji="1" lang="en-US" altLang="ja-JP" dirty="0">
                <a:latin typeface="ヒラギノ角ゴ Pro W3"/>
                <a:ea typeface="ヒラギノ角ゴ Pro W3"/>
                <a:cs typeface="ヒラギノ角ゴ Pro W3"/>
              </a:rPr>
              <a:t>The University of Tokyo</a:t>
            </a:r>
          </a:p>
          <a:p>
            <a:endParaRPr kumimoji="1"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en-US" altLang="ja-JP" dirty="0">
                <a:latin typeface="ヒラギノ角ゴ Pro W3"/>
                <a:ea typeface="ヒラギノ角ゴ Pro W3"/>
                <a:cs typeface="ヒラギノ角ゴ Pro W3"/>
              </a:rPr>
              <a:t>Takuya KANNO</a:t>
            </a:r>
            <a:r>
              <a:rPr kumimoji="1" lang="en-US" altLang="ja-JP" baseline="30000" dirty="0">
                <a:latin typeface="ヒラギノ角ゴ Pro W3"/>
                <a:ea typeface="ヒラギノ角ゴ Pro W3"/>
                <a:cs typeface="ヒラギノ角ゴ Pro W3"/>
              </a:rPr>
              <a:t>†</a:t>
            </a:r>
            <a:endParaRPr kumimoji="1" lang="en-US" altLang="ja-JP" sz="1600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en-US" altLang="ja-JP" dirty="0">
                <a:latin typeface="ヒラギノ角ゴ Pro W3"/>
                <a:ea typeface="ヒラギノ角ゴ Pro W3"/>
                <a:cs typeface="ヒラギノ角ゴ Pro W3"/>
              </a:rPr>
              <a:t>Hiroshi KANASUGI</a:t>
            </a:r>
            <a:endParaRPr kumimoji="1" lang="en-US" altLang="ja-JP" sz="1600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en-US" altLang="ja-JP" dirty="0" err="1">
                <a:latin typeface="ヒラギノ角ゴ Pro W3"/>
                <a:ea typeface="ヒラギノ角ゴ Pro W3"/>
                <a:cs typeface="ヒラギノ角ゴ Pro W3"/>
              </a:rPr>
              <a:t>Yoshihide</a:t>
            </a:r>
            <a:r>
              <a:rPr kumimoji="1" lang="en-US" altLang="ja-JP" dirty="0">
                <a:latin typeface="ヒラギノ角ゴ Pro W3"/>
                <a:ea typeface="ヒラギノ角ゴ Pro W3"/>
                <a:cs typeface="ヒラギノ角ゴ Pro W3"/>
              </a:rPr>
              <a:t> SEKIMOTO</a:t>
            </a:r>
          </a:p>
          <a:p>
            <a:r>
              <a:rPr kumimoji="1" lang="en-US" altLang="ja-JP" dirty="0" err="1">
                <a:latin typeface="ヒラギノ角ゴ Pro W3"/>
                <a:ea typeface="ヒラギノ角ゴ Pro W3"/>
                <a:cs typeface="ヒラギノ角ゴ Pro W3"/>
              </a:rPr>
              <a:t>Ryosuke</a:t>
            </a:r>
            <a:r>
              <a:rPr kumimoji="1" lang="en-US" altLang="ja-JP" dirty="0">
                <a:latin typeface="ヒラギノ角ゴ Pro W3"/>
                <a:ea typeface="ヒラギノ角ゴ Pro W3"/>
                <a:cs typeface="ヒラギノ角ゴ Pro W3"/>
              </a:rPr>
              <a:t> SHIBASAKI</a:t>
            </a:r>
          </a:p>
          <a:p>
            <a:endParaRPr kumimoji="1" lang="en-US" altLang="ja-JP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75480" y="6268854"/>
            <a:ext cx="4572000" cy="276987"/>
          </a:xfrm>
          <a:prstGeom prst="rect">
            <a:avLst/>
          </a:prstGeom>
        </p:spPr>
        <p:txBody>
          <a:bodyPr lIns="91425" tIns="45714" rIns="91425" bIns="45714">
            <a:spAutoFit/>
          </a:bodyPr>
          <a:lstStyle/>
          <a:p>
            <a:r>
              <a:rPr kumimoji="1" lang="en-US" altLang="ja-JP" sz="1200" baseline="30000" dirty="0">
                <a:latin typeface="ヒラギノ角ゴ Pro W3"/>
                <a:ea typeface="ヒラギノ角ゴ Pro W3"/>
                <a:cs typeface="ヒラギノ角ゴ Pro W3"/>
              </a:rPr>
              <a:t>†</a:t>
            </a:r>
            <a:r>
              <a:rPr kumimoji="1" lang="en-US" altLang="ja-JP" sz="1200" dirty="0">
                <a:latin typeface="ヒラギノ角ゴ Pro W3"/>
                <a:ea typeface="ヒラギノ角ゴ Pro W3"/>
                <a:cs typeface="ヒラギノ角ゴ Pro W3"/>
              </a:rPr>
              <a:t>Master student, Graduate School of Frontier Sciences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9423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4774074" y="2767288"/>
            <a:ext cx="4169031" cy="4000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01761" y="2767288"/>
            <a:ext cx="4169031" cy="4000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395994"/>
            <a:ext cx="8229599" cy="99060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Method - Generate </a:t>
            </a:r>
            <a:r>
              <a:rPr lang="en-US" altLang="ja-JP" dirty="0"/>
              <a:t>train objects from timetable information</a:t>
            </a:r>
          </a:p>
        </p:txBody>
      </p:sp>
      <p:grpSp>
        <p:nvGrpSpPr>
          <p:cNvPr id="8" name="図形グループ 7"/>
          <p:cNvGrpSpPr/>
          <p:nvPr/>
        </p:nvGrpSpPr>
        <p:grpSpPr>
          <a:xfrm>
            <a:off x="457207" y="3566563"/>
            <a:ext cx="3510160" cy="3919746"/>
            <a:chOff x="193752" y="1081080"/>
            <a:chExt cx="5116654" cy="5713696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537647" y="1081080"/>
              <a:ext cx="4772759" cy="2688538"/>
              <a:chOff x="440429" y="2150100"/>
              <a:chExt cx="4772759" cy="2688538"/>
            </a:xfrm>
          </p:grpSpPr>
          <p:grpSp>
            <p:nvGrpSpPr>
              <p:cNvPr id="12" name="グループ化 24"/>
              <p:cNvGrpSpPr/>
              <p:nvPr/>
            </p:nvGrpSpPr>
            <p:grpSpPr>
              <a:xfrm>
                <a:off x="440429" y="2150100"/>
                <a:ext cx="3748535" cy="1660033"/>
                <a:chOff x="440429" y="2224737"/>
                <a:chExt cx="3748535" cy="1660033"/>
              </a:xfrm>
            </p:grpSpPr>
            <p:pic>
              <p:nvPicPr>
                <p:cNvPr id="29" name="図 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67377"/>
                <a:stretch/>
              </p:blipFill>
              <p:spPr>
                <a:xfrm>
                  <a:off x="440429" y="2224737"/>
                  <a:ext cx="3748535" cy="1660033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</p:pic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2552111" y="2224737"/>
                  <a:ext cx="1636853" cy="336477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900" b="1" dirty="0">
                      <a:solidFill>
                        <a:schemeClr val="accent3"/>
                      </a:solidFill>
                      <a:latin typeface="Verdana"/>
                      <a:cs typeface="Verdana"/>
                    </a:rPr>
                    <a:t>Station 1</a:t>
                  </a:r>
                  <a:endParaRPr kumimoji="1" lang="ja-JP" altLang="en-US" sz="900" b="1" dirty="0">
                    <a:solidFill>
                      <a:schemeClr val="accent3"/>
                    </a:solidFill>
                    <a:latin typeface="Verdana"/>
                    <a:cs typeface="Verdana"/>
                  </a:endParaRPr>
                </a:p>
              </p:txBody>
            </p:sp>
          </p:grpSp>
          <p:grpSp>
            <p:nvGrpSpPr>
              <p:cNvPr id="13" name="グループ化 22"/>
              <p:cNvGrpSpPr/>
              <p:nvPr/>
            </p:nvGrpSpPr>
            <p:grpSpPr>
              <a:xfrm>
                <a:off x="902645" y="2652783"/>
                <a:ext cx="3901438" cy="1455088"/>
                <a:chOff x="902645" y="2727420"/>
                <a:chExt cx="3901438" cy="1455088"/>
              </a:xfrm>
            </p:grpSpPr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1539"/>
                <a:stretch/>
              </p:blipFill>
              <p:spPr>
                <a:xfrm>
                  <a:off x="902645" y="2734273"/>
                  <a:ext cx="3901438" cy="1448235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</p:pic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3334563" y="2727420"/>
                  <a:ext cx="1469520" cy="336477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900" b="1" dirty="0">
                      <a:solidFill>
                        <a:schemeClr val="accent3"/>
                      </a:solidFill>
                      <a:latin typeface="Verdana"/>
                      <a:cs typeface="Verdana"/>
                    </a:rPr>
                    <a:t>Station </a:t>
                  </a:r>
                  <a:r>
                    <a:rPr kumimoji="1" lang="en-US" altLang="ja-JP" sz="900" b="1" dirty="0">
                      <a:solidFill>
                        <a:schemeClr val="accent3"/>
                      </a:solidFill>
                      <a:latin typeface="Verdana"/>
                      <a:cs typeface="Verdana"/>
                    </a:rPr>
                    <a:t>2</a:t>
                  </a:r>
                  <a:endParaRPr kumimoji="1" lang="ja-JP" altLang="en-US" sz="900" b="1" dirty="0">
                    <a:solidFill>
                      <a:schemeClr val="accent3"/>
                    </a:solidFill>
                    <a:latin typeface="Verdana"/>
                    <a:cs typeface="Verdana"/>
                  </a:endParaRPr>
                </a:p>
              </p:txBody>
            </p:sp>
          </p:grpSp>
          <p:grpSp>
            <p:nvGrpSpPr>
              <p:cNvPr id="14" name="グループ化 23"/>
              <p:cNvGrpSpPr/>
              <p:nvPr/>
            </p:nvGrpSpPr>
            <p:grpSpPr>
              <a:xfrm>
                <a:off x="1455936" y="3201134"/>
                <a:ext cx="3757252" cy="1637504"/>
                <a:chOff x="1455936" y="3222524"/>
                <a:chExt cx="3757252" cy="1637504"/>
              </a:xfrm>
            </p:grpSpPr>
            <p:pic>
              <p:nvPicPr>
                <p:cNvPr id="25" name="図 2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67958"/>
                <a:stretch/>
              </p:blipFill>
              <p:spPr>
                <a:xfrm>
                  <a:off x="1455936" y="3229553"/>
                  <a:ext cx="3757252" cy="1630475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</p:pic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3856851" y="3222524"/>
                  <a:ext cx="1356337" cy="336477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900" b="1" dirty="0">
                      <a:solidFill>
                        <a:schemeClr val="accent3"/>
                      </a:solidFill>
                      <a:latin typeface="Verdana"/>
                      <a:cs typeface="Verdana"/>
                    </a:rPr>
                    <a:t>Station </a:t>
                  </a:r>
                  <a:r>
                    <a:rPr kumimoji="1" lang="en-US" altLang="ja-JP" sz="900" b="1" dirty="0">
                      <a:solidFill>
                        <a:schemeClr val="accent3"/>
                      </a:solidFill>
                      <a:latin typeface="Verdana"/>
                      <a:cs typeface="Verdana"/>
                    </a:rPr>
                    <a:t>3</a:t>
                  </a:r>
                  <a:endParaRPr kumimoji="1" lang="ja-JP" altLang="en-US" sz="900" b="1" dirty="0">
                    <a:solidFill>
                      <a:schemeClr val="accent3"/>
                    </a:solidFill>
                    <a:latin typeface="Verdana"/>
                    <a:cs typeface="Verdana"/>
                  </a:endParaRPr>
                </a:p>
              </p:txBody>
            </p:sp>
          </p:grpSp>
          <p:grpSp>
            <p:nvGrpSpPr>
              <p:cNvPr id="15" name="グループ化 40"/>
              <p:cNvGrpSpPr/>
              <p:nvPr/>
            </p:nvGrpSpPr>
            <p:grpSpPr>
              <a:xfrm>
                <a:off x="537647" y="2319377"/>
                <a:ext cx="2014463" cy="1399899"/>
                <a:chOff x="537647" y="2319377"/>
                <a:chExt cx="2014463" cy="1399899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537647" y="2319377"/>
                  <a:ext cx="524797" cy="34025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1282230" y="2871122"/>
                  <a:ext cx="524797" cy="34025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円/楕円 21"/>
                <p:cNvSpPr/>
                <p:nvPr/>
              </p:nvSpPr>
              <p:spPr>
                <a:xfrm>
                  <a:off x="2027313" y="3379017"/>
                  <a:ext cx="524797" cy="34025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3" name="直線矢印コネクタ 22"/>
                <p:cNvCxnSpPr/>
                <p:nvPr/>
              </p:nvCxnSpPr>
              <p:spPr>
                <a:xfrm>
                  <a:off x="902645" y="2573384"/>
                  <a:ext cx="553291" cy="42434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stealth" w="lg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矢印コネクタ 23"/>
                <p:cNvCxnSpPr/>
                <p:nvPr/>
              </p:nvCxnSpPr>
              <p:spPr>
                <a:xfrm>
                  <a:off x="1605829" y="3099057"/>
                  <a:ext cx="580783" cy="42434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stealth" w="lg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" name="図 9" descr="スクリーンショット 2015-06-06 20.53.1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65" y="3962373"/>
              <a:ext cx="4683353" cy="2832403"/>
            </a:xfrm>
            <a:prstGeom prst="rect">
              <a:avLst/>
            </a:prstGeom>
          </p:spPr>
        </p:pic>
        <p:sp>
          <p:nvSpPr>
            <p:cNvPr id="11" name="図形 36"/>
            <p:cNvSpPr/>
            <p:nvPr/>
          </p:nvSpPr>
          <p:spPr>
            <a:xfrm rot="975400" flipV="1">
              <a:off x="193752" y="1787190"/>
              <a:ext cx="2698504" cy="2712796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C000">
                <a:alpha val="3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</p:grpSp>
      <p:pic>
        <p:nvPicPr>
          <p:cNvPr id="31" name="図 30" descr="画面の領域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19" y="3797039"/>
            <a:ext cx="4098926" cy="2532418"/>
          </a:xfrm>
          <a:prstGeom prst="rect">
            <a:avLst/>
          </a:prstGeom>
        </p:spPr>
      </p:pic>
      <p:sp>
        <p:nvSpPr>
          <p:cNvPr id="33" name="線吹き出し 1 (枠付き) 32"/>
          <p:cNvSpPr/>
          <p:nvPr/>
        </p:nvSpPr>
        <p:spPr>
          <a:xfrm>
            <a:off x="301764" y="2780535"/>
            <a:ext cx="4169031" cy="776131"/>
          </a:xfrm>
          <a:prstGeom prst="borderCallout1">
            <a:avLst>
              <a:gd name="adj1" fmla="val -4114"/>
              <a:gd name="adj2" fmla="val 64135"/>
              <a:gd name="adj3" fmla="val -79490"/>
              <a:gd name="adj4" fmla="val 715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lvl="0" algn="ctr"/>
            <a:r>
              <a:rPr lang="en-US" altLang="ja-JP" sz="2000" dirty="0"/>
              <a:t>reconstructing the departure time </a:t>
            </a:r>
          </a:p>
          <a:p>
            <a:pPr lvl="0" algn="ctr"/>
            <a:r>
              <a:rPr lang="en-US" altLang="ja-JP" sz="2000" dirty="0"/>
              <a:t>of the same train</a:t>
            </a:r>
            <a:endParaRPr kumimoji="1" lang="en-US" altLang="ja-JP" sz="2000" dirty="0"/>
          </a:p>
        </p:txBody>
      </p:sp>
      <p:sp>
        <p:nvSpPr>
          <p:cNvPr id="34" name="線吹き出し 1 (枠付き) 33"/>
          <p:cNvSpPr/>
          <p:nvPr/>
        </p:nvSpPr>
        <p:spPr>
          <a:xfrm>
            <a:off x="4774074" y="2767288"/>
            <a:ext cx="4169031" cy="971806"/>
          </a:xfrm>
          <a:prstGeom prst="borderCallout1">
            <a:avLst>
              <a:gd name="adj1" fmla="val -1928"/>
              <a:gd name="adj2" fmla="val 18359"/>
              <a:gd name="adj3" fmla="val -67543"/>
              <a:gd name="adj4" fmla="val 239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lvl="0" algn="ctr"/>
            <a:r>
              <a:rPr kumimoji="1" lang="en-US" altLang="ja-JP" sz="2500" dirty="0" smtClean="0">
                <a:solidFill>
                  <a:schemeClr val="tx1"/>
                </a:solidFill>
              </a:rPr>
              <a:t>geocoding station location and interpolate </a:t>
            </a:r>
            <a:r>
              <a:rPr kumimoji="1" lang="en-US" altLang="ja-JP" sz="2500" dirty="0">
                <a:solidFill>
                  <a:schemeClr val="tx1"/>
                </a:solidFill>
              </a:rPr>
              <a:t>every minute </a:t>
            </a:r>
          </a:p>
          <a:p>
            <a:pPr lvl="0" algn="ctr"/>
            <a:r>
              <a:rPr kumimoji="1" lang="en-US" altLang="ja-JP" sz="2500" dirty="0">
                <a:solidFill>
                  <a:schemeClr val="tx1"/>
                </a:solidFill>
              </a:rPr>
              <a:t>between the stations </a:t>
            </a:r>
            <a:endParaRPr kumimoji="1" lang="ja-JP" altLang="en-US" sz="2500" dirty="0"/>
          </a:p>
        </p:txBody>
      </p:sp>
      <p:graphicFrame>
        <p:nvGraphicFramePr>
          <p:cNvPr id="35" name="図表 34"/>
          <p:cNvGraphicFramePr/>
          <p:nvPr>
            <p:extLst>
              <p:ext uri="{D42A27DB-BD31-4B8C-83A1-F6EECF244321}">
                <p14:modId xmlns:p14="http://schemas.microsoft.com/office/powerpoint/2010/main" val="3168471647"/>
              </p:ext>
            </p:extLst>
          </p:nvPr>
        </p:nvGraphicFramePr>
        <p:xfrm>
          <a:off x="1186469" y="1656607"/>
          <a:ext cx="6781540" cy="64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8773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Train objects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11</a:t>
            </a:fld>
            <a:endParaRPr lang="en-US"/>
          </a:p>
        </p:txBody>
      </p:sp>
      <p:pic>
        <p:nvPicPr>
          <p:cNvPr id="7" name="コンテンツ プレースホルダー 6" descr="画面の領域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r="21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Estimating </a:t>
            </a:r>
            <a:r>
              <a:rPr lang="en-US" altLang="ja-JP" dirty="0"/>
              <a:t>M</a:t>
            </a:r>
            <a:r>
              <a:rPr lang="en-US" altLang="ja-JP" dirty="0" smtClean="0"/>
              <a:t>ethod of the riding </a:t>
            </a:r>
            <a:r>
              <a:rPr lang="en-US" altLang="ja-JP" dirty="0"/>
              <a:t>train </a:t>
            </a:r>
            <a:r>
              <a:rPr lang="en-US" altLang="ja-JP" dirty="0" smtClean="0"/>
              <a:t>object </a:t>
            </a:r>
            <a:r>
              <a:rPr lang="en-US" altLang="ja-JP" dirty="0"/>
              <a:t>from CDRs 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5" y="1524006"/>
            <a:ext cx="3944330" cy="3176486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Likelihood calculation of the passenger for individual train is conducted. </a:t>
            </a:r>
            <a:r>
              <a:rPr lang="en-US" altLang="ja-JP" dirty="0" smtClean="0"/>
              <a:t>–</a:t>
            </a:r>
            <a:r>
              <a:rPr lang="en-US" altLang="ja-JP" sz="1900" i="1" dirty="0"/>
              <a:t>expression(1)</a:t>
            </a:r>
            <a:endParaRPr lang="en-US" altLang="ja-JP" dirty="0" smtClean="0"/>
          </a:p>
          <a:p>
            <a:r>
              <a:rPr lang="en-US" altLang="ja-JP" dirty="0"/>
              <a:t>The probability of cell phone existence is defined as a uniform distribution within concentric circles from the cell tower. </a:t>
            </a:r>
            <a:r>
              <a:rPr lang="en-US" altLang="ja-JP" sz="2500" dirty="0"/>
              <a:t>–</a:t>
            </a:r>
            <a:r>
              <a:rPr lang="en-US" altLang="ja-JP" sz="1600" i="1" dirty="0"/>
              <a:t>expression(2)</a:t>
            </a:r>
            <a:endParaRPr lang="en-US" altLang="ja-JP" sz="2500" dirty="0"/>
          </a:p>
          <a:p>
            <a:endParaRPr lang="en-US" altLang="ja-JP" sz="2500" dirty="0"/>
          </a:p>
          <a:p>
            <a:endParaRPr lang="en-US" altLang="ja-JP" sz="2500" dirty="0"/>
          </a:p>
          <a:p>
            <a:endParaRPr lang="en-US" altLang="ja-JP" sz="2500" dirty="0"/>
          </a:p>
          <a:p>
            <a:pPr marL="0" indent="0">
              <a:buNone/>
            </a:pPr>
            <a:endParaRPr lang="ja-JP" altLang="en-US" sz="25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793704"/>
              </p:ext>
            </p:extLst>
          </p:nvPr>
        </p:nvGraphicFramePr>
        <p:xfrm>
          <a:off x="109850" y="4752203"/>
          <a:ext cx="8583368" cy="180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" name="文書" r:id="rId4" imgW="6578600" imgH="1384300" progId="Word.Document.12">
                  <p:embed/>
                </p:oleObj>
              </mc:Choice>
              <mc:Fallback>
                <p:oleObj name="文書" r:id="rId4" imgW="6578600" imgH="138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850" y="4752203"/>
                        <a:ext cx="8583368" cy="180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4" y="1948472"/>
            <a:ext cx="4807632" cy="4414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1465319" y="5437564"/>
            <a:ext cx="442386" cy="925138"/>
          </a:xfrm>
          <a:prstGeom prst="rect">
            <a:avLst/>
          </a:prstGeom>
          <a:blipFill dpi="0" rotWithShape="1">
            <a:blip r:embed="rId7">
              <a:alphaModFix amt="0"/>
              <a:duotone>
                <a:schemeClr val="accent1">
                  <a:shade val="28000"/>
                  <a:satMod val="100000"/>
                </a:schemeClr>
                <a:schemeClr val="accent1">
                  <a:tint val="100000"/>
                  <a:satMod val="200000"/>
                </a:schemeClr>
              </a:duotone>
            </a:blip>
            <a:srcRect/>
            <a:tile tx="0" ty="0" sx="80000" sy="80000" flip="none" algn="tl"/>
          </a:blip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65319" y="6362703"/>
            <a:ext cx="1316001" cy="384709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correction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R</a:t>
            </a:r>
            <a:r>
              <a:rPr lang="en-US" altLang="ja-JP" b="1" dirty="0" smtClean="0"/>
              <a:t>esults</a:t>
            </a:r>
            <a:r>
              <a:rPr lang="ja-JP" altLang="ja-JP" dirty="0" smtClean="0"/>
              <a:t> </a:t>
            </a:r>
            <a:r>
              <a:rPr lang="en-US" altLang="ja-JP" dirty="0" smtClean="0"/>
              <a:t>– </a:t>
            </a:r>
            <a:r>
              <a:rPr lang="en-US" altLang="ja-JP" b="1" dirty="0" smtClean="0"/>
              <a:t>case of good estimation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1417642"/>
            <a:ext cx="8229599" cy="4686319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One trip of certain sample</a:t>
            </a:r>
          </a:p>
          <a:p>
            <a:r>
              <a:rPr lang="en-US" altLang="ja-JP" sz="2800" dirty="0"/>
              <a:t>successful estimation results</a:t>
            </a:r>
          </a:p>
          <a:p>
            <a:r>
              <a:rPr lang="en-US" altLang="ja-JP" sz="2800" dirty="0"/>
              <a:t>There were 85 CDR points.</a:t>
            </a:r>
            <a:r>
              <a:rPr lang="ja-JP" altLang="ja-JP" sz="2800" dirty="0"/>
              <a:t> </a:t>
            </a:r>
            <a:endParaRPr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1111"/>
              </p:ext>
            </p:extLst>
          </p:nvPr>
        </p:nvGraphicFramePr>
        <p:xfrm>
          <a:off x="4890241" y="4206819"/>
          <a:ext cx="8132578" cy="207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文書" r:id="rId4" imgW="6654800" imgH="1701800" progId="Word.Document.12">
                  <p:embed/>
                </p:oleObj>
              </mc:Choice>
              <mc:Fallback>
                <p:oleObj name="文書" r:id="rId4" imgW="6654800" imgH="170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0241" y="4206819"/>
                        <a:ext cx="8132578" cy="2079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/>
          <a:stretch/>
        </p:blipFill>
        <p:spPr bwMode="auto">
          <a:xfrm>
            <a:off x="118540" y="3437468"/>
            <a:ext cx="4771704" cy="3115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四角形吹き出し 8"/>
          <p:cNvSpPr/>
          <p:nvPr/>
        </p:nvSpPr>
        <p:spPr>
          <a:xfrm>
            <a:off x="1354802" y="3245539"/>
            <a:ext cx="3535439" cy="961282"/>
          </a:xfrm>
          <a:prstGeom prst="wedgeRectCallout">
            <a:avLst>
              <a:gd name="adj1" fmla="val -22203"/>
              <a:gd name="adj2" fmla="val 618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altLang="ja-JP" sz="1600" dirty="0"/>
              <a:t>The graph shows the likelihood L of each radius. Top 10 likelihood values for the train object.</a:t>
            </a:r>
            <a:endParaRPr kumimoji="1" lang="ja-JP" altLang="en-US" sz="1600" dirty="0"/>
          </a:p>
        </p:txBody>
      </p:sp>
      <p:sp>
        <p:nvSpPr>
          <p:cNvPr id="13" name="四角形吹き出し 12"/>
          <p:cNvSpPr/>
          <p:nvPr/>
        </p:nvSpPr>
        <p:spPr>
          <a:xfrm>
            <a:off x="5741483" y="2731516"/>
            <a:ext cx="2945317" cy="125660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altLang="ja-JP" sz="1600" dirty="0"/>
              <a:t>Top three highest likelihood train objects within each radius. The actual train being ridden, as specified by GPS logs, is </a:t>
            </a:r>
            <a:r>
              <a:rPr lang="en-US" altLang="ja-JP" sz="1600" b="1" dirty="0"/>
              <a:t>TI54</a:t>
            </a:r>
            <a:r>
              <a:rPr lang="en-US" altLang="ja-JP" sz="1600" dirty="0"/>
              <a:t>.</a:t>
            </a:r>
            <a:endParaRPr kumimoji="1" lang="ja-JP" altLang="en-US" sz="1600" dirty="0"/>
          </a:p>
        </p:txBody>
      </p:sp>
      <p:pic>
        <p:nvPicPr>
          <p:cNvPr id="10" name="図 9" descr="Macintosh HD:Users:takuya:Documents:shibalab:kddi-cdr:20150604:2_0007_18_cut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47" y="1028547"/>
            <a:ext cx="2717874" cy="5086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58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14</a:t>
            </a:fld>
            <a:endParaRPr lang="en-US"/>
          </a:p>
        </p:txBody>
      </p:sp>
      <p:sp>
        <p:nvSpPr>
          <p:cNvPr id="2" name="正方形/長方形 1"/>
          <p:cNvSpPr/>
          <p:nvPr/>
        </p:nvSpPr>
        <p:spPr>
          <a:xfrm>
            <a:off x="178184" y="1259442"/>
            <a:ext cx="2267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●CDR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●GPS</a:t>
            </a:r>
            <a:r>
              <a:rPr lang="en-US" altLang="ja-JP" sz="1800" dirty="0">
                <a:solidFill>
                  <a:srgbClr val="FF0000"/>
                </a:solidFill>
              </a:rPr>
              <a:t> 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>
                <a:solidFill>
                  <a:srgbClr val="00CC00"/>
                </a:solidFill>
              </a:rPr>
              <a:t>●</a:t>
            </a:r>
            <a:r>
              <a:rPr lang="en-US" altLang="ja-JP" sz="2800" dirty="0">
                <a:solidFill>
                  <a:srgbClr val="00CC00"/>
                </a:solidFill>
              </a:rPr>
              <a:t>Train </a:t>
            </a:r>
            <a:r>
              <a:rPr lang="en-US" altLang="ja-JP" sz="2800" dirty="0" smtClean="0">
                <a:solidFill>
                  <a:srgbClr val="00CC00"/>
                </a:solidFill>
              </a:rPr>
              <a:t>object</a:t>
            </a:r>
            <a:endParaRPr lang="en-US" altLang="ja-JP" sz="2800" dirty="0">
              <a:solidFill>
                <a:srgbClr val="00CC00"/>
              </a:solidFill>
            </a:endParaRPr>
          </a:p>
        </p:txBody>
      </p:sp>
      <p:pic>
        <p:nvPicPr>
          <p:cNvPr id="4" name="コンテンツ プレースホルダー 3" descr="movie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32" r="-46732"/>
          <a:stretch>
            <a:fillRect/>
          </a:stretch>
        </p:blipFill>
        <p:spPr>
          <a:xfrm>
            <a:off x="0" y="364878"/>
            <a:ext cx="10588900" cy="6029659"/>
          </a:xfrm>
        </p:spPr>
      </p:pic>
    </p:spTree>
    <p:extLst>
      <p:ext uri="{BB962C8B-B14F-4D97-AF65-F5344CB8AC3E}">
        <p14:creationId xmlns:p14="http://schemas.microsoft.com/office/powerpoint/2010/main" val="65616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– case of bad estimation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512609" y="1417642"/>
            <a:ext cx="2474683" cy="5121185"/>
          </a:xfrm>
          <a:prstGeom prst="rect">
            <a:avLst/>
          </a:prstGeom>
        </p:spPr>
        <p:txBody>
          <a:bodyPr vert="horz" lIns="91425" tIns="45714" rIns="91425" bIns="45714" rtlCol="0">
            <a:noAutofit/>
          </a:bodyPr>
          <a:lstStyle>
            <a:lvl1pPr marL="342846" indent="-342846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1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1" indent="-285703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16" indent="-228564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41" indent="-228564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69" indent="-228564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97" indent="-228564" algn="l" rtl="0" eaLnBrk="1" latinLnBrk="0" hangingPunct="1">
              <a:spcBef>
                <a:spcPct val="20000"/>
              </a:spcBef>
              <a:buFont typeface="Arial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21" indent="-228564" algn="l" rtl="0" eaLnBrk="1" latinLnBrk="0" hangingPunct="1">
              <a:spcBef>
                <a:spcPct val="20000"/>
              </a:spcBef>
              <a:buFont typeface="Arial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49" indent="-228564" algn="l" rtl="0" eaLnBrk="1" latinLnBrk="0" hangingPunct="1">
              <a:spcBef>
                <a:spcPct val="20000"/>
              </a:spcBef>
              <a:buFont typeface="Arial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74" indent="-228564" algn="l" rtl="0" eaLnBrk="1" latinLnBrk="0" hangingPunct="1">
              <a:spcBef>
                <a:spcPct val="20000"/>
              </a:spcBef>
              <a:buFont typeface="Arial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200" dirty="0" smtClean="0">
                <a:solidFill>
                  <a:srgbClr val="0000FF"/>
                </a:solidFill>
              </a:rPr>
              <a:t>●CDR</a:t>
            </a:r>
          </a:p>
          <a:p>
            <a:pPr marL="0" indent="0">
              <a:buNone/>
            </a:pPr>
            <a:r>
              <a:rPr lang="en-US" altLang="ja-JP" sz="2200" dirty="0" smtClean="0">
                <a:solidFill>
                  <a:srgbClr val="FF0000"/>
                </a:solidFill>
              </a:rPr>
              <a:t>●GPS →train_20</a:t>
            </a:r>
            <a:endParaRPr lang="en-US" altLang="ja-JP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200" dirty="0" smtClean="0">
                <a:solidFill>
                  <a:srgbClr val="00CC00"/>
                </a:solidFill>
              </a:rPr>
              <a:t>●Train </a:t>
            </a:r>
            <a:r>
              <a:rPr lang="en-US" altLang="ja-JP" sz="2200" dirty="0" err="1" smtClean="0">
                <a:solidFill>
                  <a:srgbClr val="00CC00"/>
                </a:solidFill>
              </a:rPr>
              <a:t>obj</a:t>
            </a:r>
            <a:endParaRPr lang="en-US" altLang="ja-JP" sz="2200" dirty="0" smtClean="0">
              <a:solidFill>
                <a:srgbClr val="00CC00"/>
              </a:solidFill>
            </a:endParaRPr>
          </a:p>
          <a:p>
            <a:pPr marL="0" indent="0">
              <a:buNone/>
            </a:pPr>
            <a:r>
              <a:rPr lang="en-US" altLang="ja-JP" sz="2200" dirty="0" smtClean="0"/>
              <a:t>GPS: train_20</a:t>
            </a:r>
          </a:p>
          <a:p>
            <a:pPr marL="0" indent="0">
              <a:buNone/>
            </a:pPr>
            <a:r>
              <a:rPr lang="en-US" altLang="ja-JP" sz="2200" dirty="0" smtClean="0"/>
              <a:t>R=3: train_20</a:t>
            </a:r>
          </a:p>
          <a:p>
            <a:pPr marL="0" indent="0">
              <a:buNone/>
            </a:pPr>
            <a:r>
              <a:rPr lang="en-US" altLang="ja-JP" sz="2200" dirty="0"/>
              <a:t>R=4: </a:t>
            </a:r>
            <a:r>
              <a:rPr lang="en-US" altLang="ja-JP" sz="2200" dirty="0" smtClean="0"/>
              <a:t>train_27</a:t>
            </a:r>
          </a:p>
          <a:p>
            <a:pPr marL="0" indent="0">
              <a:buNone/>
            </a:pPr>
            <a:endParaRPr lang="en-US" altLang="ja-JP" sz="2200" dirty="0" smtClean="0"/>
          </a:p>
          <a:p>
            <a:pPr marL="0" indent="0">
              <a:buNone/>
            </a:pPr>
            <a:r>
              <a:rPr lang="en-US" altLang="ja-JP" sz="2200" dirty="0" smtClean="0"/>
              <a:t>considerable reason</a:t>
            </a:r>
            <a:endParaRPr lang="en-US" altLang="ja-JP" sz="2200" dirty="0"/>
          </a:p>
          <a:p>
            <a:r>
              <a:rPr lang="en-US" altLang="ja-JP" sz="2200" dirty="0" smtClean="0"/>
              <a:t>constant speed</a:t>
            </a:r>
          </a:p>
          <a:p>
            <a:r>
              <a:rPr lang="en-US" altLang="ja-JP" sz="2200" dirty="0" smtClean="0"/>
              <a:t>no stop at station</a:t>
            </a:r>
          </a:p>
          <a:p>
            <a:r>
              <a:rPr lang="en-US" altLang="ja-JP" sz="2200" dirty="0" smtClean="0"/>
              <a:t>perhaps delay</a:t>
            </a:r>
            <a:endParaRPr lang="ja-JP" altLang="en-US" sz="2200" dirty="0"/>
          </a:p>
        </p:txBody>
      </p:sp>
      <p:pic>
        <p:nvPicPr>
          <p:cNvPr id="8" name="図 7" descr="movi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7" y="1572197"/>
            <a:ext cx="6089904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 and Future works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1417638"/>
            <a:ext cx="8229599" cy="4786541"/>
          </a:xfrm>
        </p:spPr>
        <p:txBody>
          <a:bodyPr>
            <a:normAutofit lnSpcReduction="10000"/>
          </a:bodyPr>
          <a:lstStyle/>
          <a:p>
            <a:r>
              <a:rPr lang="en-US" altLang="ja-JP" sz="2500" dirty="0" smtClean="0"/>
              <a:t>Conclusion</a:t>
            </a:r>
          </a:p>
          <a:p>
            <a:pPr lvl="1"/>
            <a:r>
              <a:rPr lang="en-US" altLang="ja-JP" sz="2200" dirty="0" smtClean="0"/>
              <a:t>Real</a:t>
            </a:r>
            <a:r>
              <a:rPr lang="en-US" altLang="ja-JP" sz="2200" dirty="0"/>
              <a:t>-time estimation of the train being ridden by a passenger using </a:t>
            </a:r>
            <a:r>
              <a:rPr lang="en-US" altLang="ja-JP" sz="2200" i="1" u="sng" dirty="0">
                <a:solidFill>
                  <a:srgbClr val="0000FF"/>
                </a:solidFill>
              </a:rPr>
              <a:t>crowdsourcing type train object </a:t>
            </a:r>
            <a:r>
              <a:rPr lang="en-US" altLang="ja-JP" sz="2200" dirty="0"/>
              <a:t>and </a:t>
            </a:r>
            <a:r>
              <a:rPr lang="en-US" altLang="ja-JP" sz="2200" i="1" u="sng" dirty="0">
                <a:solidFill>
                  <a:srgbClr val="0000FF"/>
                </a:solidFill>
              </a:rPr>
              <a:t>smartphone CDRs </a:t>
            </a:r>
            <a:r>
              <a:rPr lang="en-US" altLang="ja-JP" sz="2200" dirty="0"/>
              <a:t>was </a:t>
            </a:r>
            <a:r>
              <a:rPr lang="en-US" altLang="ja-JP" sz="2200" b="1" u="sng" dirty="0">
                <a:solidFill>
                  <a:srgbClr val="FF0000"/>
                </a:solidFill>
              </a:rPr>
              <a:t>successful</a:t>
            </a:r>
            <a:r>
              <a:rPr lang="en-US" altLang="ja-JP" sz="2200" dirty="0"/>
              <a:t> in cases where the CDRs had a wide ranging distribution</a:t>
            </a:r>
            <a:r>
              <a:rPr lang="en-US" altLang="ja-JP" sz="2200" dirty="0" smtClean="0"/>
              <a:t>.</a:t>
            </a:r>
          </a:p>
          <a:p>
            <a:pPr lvl="1"/>
            <a:r>
              <a:rPr lang="en-US" altLang="ja-JP" sz="2200" dirty="0" smtClean="0"/>
              <a:t>not successful in cases also exists.</a:t>
            </a:r>
          </a:p>
          <a:p>
            <a:r>
              <a:rPr lang="en-US" altLang="ja-JP" sz="2500" dirty="0"/>
              <a:t>Future works</a:t>
            </a:r>
          </a:p>
          <a:p>
            <a:pPr lvl="1"/>
            <a:r>
              <a:rPr lang="en-US" altLang="ja-JP" sz="2200" dirty="0" smtClean="0"/>
              <a:t>More </a:t>
            </a:r>
            <a:r>
              <a:rPr lang="en-US" altLang="ja-JP" sz="2200" dirty="0"/>
              <a:t>extensive evaluation </a:t>
            </a:r>
            <a:r>
              <a:rPr lang="en-US" altLang="ja-JP" sz="2200" dirty="0" smtClean="0"/>
              <a:t>is </a:t>
            </a:r>
            <a:r>
              <a:rPr lang="en-US" altLang="ja-JP" sz="2200" dirty="0"/>
              <a:t>required</a:t>
            </a:r>
            <a:r>
              <a:rPr lang="en-US" altLang="ja-JP" sz="2200" dirty="0" smtClean="0"/>
              <a:t>.</a:t>
            </a:r>
          </a:p>
          <a:p>
            <a:pPr lvl="2"/>
            <a:r>
              <a:rPr lang="en-US" altLang="ja-JP" sz="1900" dirty="0"/>
              <a:t>Increase target train and people</a:t>
            </a:r>
          </a:p>
          <a:p>
            <a:pPr lvl="2"/>
            <a:r>
              <a:rPr lang="en-US" altLang="ja-JP" sz="1900" dirty="0"/>
              <a:t>Improve the method of detecting the commuting CDRs trajectories</a:t>
            </a:r>
          </a:p>
          <a:p>
            <a:pPr lvl="1"/>
            <a:r>
              <a:rPr lang="en-US" altLang="ja-JP" sz="2200" dirty="0" smtClean="0"/>
              <a:t>In </a:t>
            </a:r>
            <a:r>
              <a:rPr lang="en-US" altLang="ja-JP" sz="2200" dirty="0"/>
              <a:t>addition, improvement of </a:t>
            </a:r>
            <a:r>
              <a:rPr lang="en-US" altLang="ja-JP" sz="2200" dirty="0" smtClean="0"/>
              <a:t>simulating train objects and estimation </a:t>
            </a:r>
            <a:r>
              <a:rPr lang="en-US" altLang="ja-JP" sz="2200" dirty="0"/>
              <a:t>is </a:t>
            </a:r>
            <a:r>
              <a:rPr lang="en-US" altLang="ja-JP" sz="2200" dirty="0" smtClean="0"/>
              <a:t>required to deal </a:t>
            </a:r>
            <a:r>
              <a:rPr lang="en-US" altLang="ja-JP" sz="2200" dirty="0"/>
              <a:t>with real train </a:t>
            </a:r>
            <a:r>
              <a:rPr lang="en-US" altLang="ja-JP" sz="2200" dirty="0" smtClean="0"/>
              <a:t>operation, train delay </a:t>
            </a:r>
            <a:r>
              <a:rPr lang="en-US" altLang="ja-JP" sz="2200" dirty="0"/>
              <a:t>and passenger transfers.</a:t>
            </a:r>
          </a:p>
          <a:p>
            <a:endParaRPr lang="ja-JP" altLang="en-US" sz="2500" dirty="0"/>
          </a:p>
          <a:p>
            <a:pPr lvl="1"/>
            <a:endParaRPr lang="ja-JP" altLang="ja-JP" sz="2200" dirty="0"/>
          </a:p>
          <a:p>
            <a:endParaRPr lang="ja-JP" altLang="en-US" sz="25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16</a:t>
            </a:fld>
            <a:endParaRPr 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981999" y="6204179"/>
            <a:ext cx="7100520" cy="47382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25" tIns="45714" rIns="91425" bIns="45714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Thank you for your kind attention.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79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96535" y="2023539"/>
            <a:ext cx="5604035" cy="4291746"/>
          </a:xfrm>
        </p:spPr>
        <p:txBody>
          <a:bodyPr>
            <a:noAutofit/>
          </a:bodyPr>
          <a:lstStyle/>
          <a:p>
            <a:r>
              <a:rPr lang="en-US" altLang="ja-JP" dirty="0"/>
              <a:t>Background</a:t>
            </a:r>
          </a:p>
          <a:p>
            <a:r>
              <a:rPr lang="en-US" altLang="ja-JP" dirty="0" smtClean="0"/>
              <a:t>Problem</a:t>
            </a:r>
            <a:endParaRPr lang="en-US" altLang="ja-JP" dirty="0"/>
          </a:p>
          <a:p>
            <a:r>
              <a:rPr lang="en-US" altLang="ja-JP" dirty="0"/>
              <a:t>Purpose</a:t>
            </a:r>
          </a:p>
          <a:p>
            <a:r>
              <a:rPr lang="en-US" altLang="ja-JP" dirty="0"/>
              <a:t>Using data</a:t>
            </a:r>
          </a:p>
          <a:p>
            <a:r>
              <a:rPr lang="en-US" altLang="ja-JP" dirty="0"/>
              <a:t>Method</a:t>
            </a:r>
          </a:p>
          <a:p>
            <a:r>
              <a:rPr lang="en-US" altLang="ja-JP" dirty="0"/>
              <a:t>Results</a:t>
            </a:r>
          </a:p>
          <a:p>
            <a:r>
              <a:rPr lang="en-US" altLang="ja-JP" dirty="0"/>
              <a:t>Future vision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632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 - 1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1600200"/>
            <a:ext cx="8229599" cy="4686319"/>
          </a:xfrm>
        </p:spPr>
        <p:txBody>
          <a:bodyPr/>
          <a:lstStyle/>
          <a:p>
            <a:r>
              <a:rPr lang="en-US" altLang="ja-JP" dirty="0" smtClean="0"/>
              <a:t>As social needs, Survey of people flow in micro level is required</a:t>
            </a:r>
          </a:p>
          <a:p>
            <a:pPr lvl="1"/>
            <a:r>
              <a:rPr lang="en-US" altLang="ja-JP" dirty="0" smtClean="0"/>
              <a:t>disaster management, transportation management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Transportation mode has own characteristic</a:t>
            </a:r>
          </a:p>
          <a:p>
            <a:pPr lvl="1"/>
            <a:r>
              <a:rPr lang="en-US" altLang="ja-JP" dirty="0" smtClean="0"/>
              <a:t>Train : departure time is determined in advance</a:t>
            </a:r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 - 2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1600200"/>
            <a:ext cx="8229599" cy="35117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i="1" dirty="0" smtClean="0"/>
              <a:t>-Emerging technology</a:t>
            </a:r>
          </a:p>
          <a:p>
            <a:r>
              <a:rPr lang="en-US" altLang="ja-JP" dirty="0" smtClean="0"/>
              <a:t>CDR</a:t>
            </a:r>
            <a:r>
              <a:rPr lang="en-US" altLang="ja-JP" baseline="30000" dirty="0" smtClean="0"/>
              <a:t>※1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Ishizuka </a:t>
            </a:r>
            <a:r>
              <a:rPr lang="en-US" altLang="ja-JP" dirty="0"/>
              <a:t>et al. detected train commuters using CDRs and GIS information</a:t>
            </a:r>
            <a:r>
              <a:rPr lang="en-US" altLang="ja-JP" baseline="30000" dirty="0" smtClean="0"/>
              <a:t>※2</a:t>
            </a:r>
            <a:r>
              <a:rPr lang="en-US" altLang="ja-JP" dirty="0" smtClean="0"/>
              <a:t>.</a:t>
            </a:r>
          </a:p>
          <a:p>
            <a:r>
              <a:rPr lang="en-US" altLang="ja-JP" dirty="0" err="1" smtClean="0"/>
              <a:t>Crowdsourced</a:t>
            </a:r>
            <a:r>
              <a:rPr lang="en-US" altLang="ja-JP" dirty="0" smtClean="0"/>
              <a:t> </a:t>
            </a:r>
            <a:r>
              <a:rPr lang="en-US" altLang="ja-JP" dirty="0"/>
              <a:t>train timetable – “</a:t>
            </a:r>
            <a:r>
              <a:rPr lang="en-US" altLang="ja-JP" dirty="0" err="1"/>
              <a:t>Eki.locky</a:t>
            </a:r>
            <a:r>
              <a:rPr lang="en-US" altLang="ja-JP" dirty="0" smtClean="0"/>
              <a:t>”</a:t>
            </a:r>
          </a:p>
          <a:p>
            <a:pPr lvl="1"/>
            <a:r>
              <a:rPr lang="en-US" altLang="ja-JP" dirty="0"/>
              <a:t>A smartphone </a:t>
            </a:r>
            <a:r>
              <a:rPr lang="en-US" altLang="ja-JP" dirty="0" smtClean="0"/>
              <a:t>timetable </a:t>
            </a:r>
            <a:r>
              <a:rPr lang="en-US" altLang="ja-JP" dirty="0"/>
              <a:t>application developed by Kawaguchi et al</a:t>
            </a:r>
            <a:r>
              <a:rPr lang="en-US" altLang="ja-JP" baseline="30000" dirty="0" smtClean="0"/>
              <a:t>※3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lvl="1"/>
            <a:r>
              <a:rPr lang="en-US" altLang="ja-JP" dirty="0" smtClean="0"/>
              <a:t>Timetable </a:t>
            </a:r>
            <a:r>
              <a:rPr lang="en-US" altLang="ja-JP" dirty="0"/>
              <a:t>information is created by registers &amp; shared with all users. </a:t>
            </a:r>
            <a:endParaRPr lang="en-US" altLang="ja-JP" sz="2200" dirty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4</a:t>
            </a:fld>
            <a:endParaRPr lang="en-US"/>
          </a:p>
        </p:txBody>
      </p:sp>
      <p:sp>
        <p:nvSpPr>
          <p:cNvPr id="6" name="正方形/長方形 5"/>
          <p:cNvSpPr/>
          <p:nvPr/>
        </p:nvSpPr>
        <p:spPr>
          <a:xfrm>
            <a:off x="201936" y="5662350"/>
            <a:ext cx="5480247" cy="1015651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altLang="ja-JP" sz="1200" dirty="0"/>
              <a:t>※1 Call Detail </a:t>
            </a:r>
            <a:r>
              <a:rPr lang="en-US" altLang="ja-JP" sz="1200" dirty="0" smtClean="0"/>
              <a:t>Records</a:t>
            </a:r>
            <a:r>
              <a:rPr lang="en-US" altLang="ja-JP" sz="1200" dirty="0"/>
              <a:t> </a:t>
            </a:r>
            <a:endParaRPr lang="en-US" altLang="ja-JP" sz="1200" dirty="0" smtClean="0"/>
          </a:p>
          <a:p>
            <a:r>
              <a:rPr lang="en-US" altLang="ja-JP" sz="1200" dirty="0" smtClean="0"/>
              <a:t>※2 H</a:t>
            </a:r>
            <a:r>
              <a:rPr lang="en-US" altLang="ja-JP" sz="1200" dirty="0"/>
              <a:t>. Ishizuka, N. Kobayashi, S. </a:t>
            </a:r>
            <a:r>
              <a:rPr lang="en-US" altLang="ja-JP" sz="1200" dirty="0" err="1"/>
              <a:t>Muramatsu</a:t>
            </a:r>
            <a:r>
              <a:rPr lang="en-US" altLang="ja-JP" sz="1200" dirty="0"/>
              <a:t>, C. Ono. 2015. Detecting train commuters using CDRs and GIS information. NetMob2015 book of abstracts::posters, pp.39-41, </a:t>
            </a:r>
            <a:r>
              <a:rPr lang="en-US" altLang="ja-JP" sz="1200" dirty="0" smtClean="0"/>
              <a:t>2015</a:t>
            </a:r>
          </a:p>
          <a:p>
            <a:r>
              <a:rPr lang="en-US" altLang="ja-JP" sz="1200" dirty="0" smtClean="0"/>
              <a:t>※3 </a:t>
            </a:r>
            <a:r>
              <a:rPr lang="en-US" altLang="ja-JP" sz="1200" dirty="0"/>
              <a:t>http://</a:t>
            </a:r>
            <a:r>
              <a:rPr lang="en-US" altLang="ja-JP" sz="1200" dirty="0" err="1"/>
              <a:t>eki.locky.jp</a:t>
            </a:r>
            <a:r>
              <a:rPr lang="en-US" altLang="ja-JP" sz="1200" dirty="0"/>
              <a:t>/site/top</a:t>
            </a:r>
            <a:endParaRPr lang="en-US" altLang="ja-JP" sz="1200" dirty="0" smtClean="0"/>
          </a:p>
        </p:txBody>
      </p:sp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87" y="4884037"/>
            <a:ext cx="2210913" cy="16490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545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roblems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Which train a passenger is riding : unknown.</a:t>
            </a:r>
          </a:p>
          <a:p>
            <a:r>
              <a:rPr lang="en-US" altLang="ja-JP" dirty="0" smtClean="0"/>
              <a:t>CDR has low spatiotemporal resolution.</a:t>
            </a:r>
          </a:p>
          <a:p>
            <a:r>
              <a:rPr lang="en-US" altLang="ja-JP" dirty="0" err="1" smtClean="0"/>
              <a:t>Crowdsourced</a:t>
            </a:r>
            <a:r>
              <a:rPr lang="en-US" altLang="ja-JP" dirty="0" smtClean="0"/>
              <a:t> </a:t>
            </a:r>
            <a:r>
              <a:rPr lang="en-US" altLang="ja-JP" dirty="0"/>
              <a:t>t</a:t>
            </a:r>
            <a:r>
              <a:rPr lang="en-US" altLang="ja-JP" dirty="0" smtClean="0"/>
              <a:t>rain timetable does not have spatial information e.g. latitude/longitude.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Purpose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46" lvl="1" indent="-342846">
              <a:buFont typeface="Wingdings 2"/>
              <a:buChar char="ß"/>
            </a:pPr>
            <a:r>
              <a:rPr lang="en-US" altLang="ja-JP" dirty="0"/>
              <a:t>Our research builds on above research to detect which train a passenger is riding using</a:t>
            </a:r>
            <a:r>
              <a:rPr lang="en-US" altLang="ja-JP" b="1" dirty="0"/>
              <a:t> </a:t>
            </a:r>
            <a:r>
              <a:rPr lang="en-US" altLang="ja-JP" b="1" u="sng" dirty="0">
                <a:solidFill>
                  <a:srgbClr val="FF0000"/>
                </a:solidFill>
              </a:rPr>
              <a:t>CDRs</a:t>
            </a:r>
            <a:r>
              <a:rPr lang="en-US" altLang="ja-JP" b="1" dirty="0"/>
              <a:t> and </a:t>
            </a:r>
            <a:r>
              <a:rPr lang="en-US" altLang="ja-JP" b="1" u="sng" dirty="0">
                <a:solidFill>
                  <a:srgbClr val="FF0000"/>
                </a:solidFill>
              </a:rPr>
              <a:t>Train Object</a:t>
            </a:r>
            <a:r>
              <a:rPr lang="en-US" altLang="ja-JP" dirty="0"/>
              <a:t> created from </a:t>
            </a:r>
            <a:r>
              <a:rPr lang="en-US" altLang="ja-JP" u="sng" dirty="0" err="1" smtClean="0"/>
              <a:t>crowdsourced</a:t>
            </a:r>
            <a:r>
              <a:rPr lang="en-US" altLang="ja-JP" dirty="0" smtClean="0"/>
              <a:t> </a:t>
            </a:r>
            <a:r>
              <a:rPr lang="en-US" altLang="ja-JP" dirty="0"/>
              <a:t>train timetables</a:t>
            </a:r>
            <a:r>
              <a:rPr lang="en-US" altLang="ja-JP" dirty="0" smtClean="0"/>
              <a:t>.</a:t>
            </a:r>
          </a:p>
          <a:p>
            <a:pPr marL="0" lvl="1" indent="0">
              <a:buNone/>
            </a:pPr>
            <a:r>
              <a:rPr lang="en-US" altLang="ja-JP" i="1" dirty="0" smtClean="0"/>
              <a:t>specifically-</a:t>
            </a:r>
            <a:endParaRPr lang="ja-JP" altLang="en-US" i="1" dirty="0"/>
          </a:p>
          <a:p>
            <a:r>
              <a:rPr lang="en-US" altLang="ja-JP" dirty="0" smtClean="0"/>
              <a:t>Generate train objects from </a:t>
            </a:r>
            <a:r>
              <a:rPr lang="en-US" altLang="ja-JP" dirty="0" err="1" smtClean="0"/>
              <a:t>crowdsourced</a:t>
            </a:r>
            <a:r>
              <a:rPr lang="en-US" altLang="ja-JP" dirty="0" smtClean="0"/>
              <a:t> timetable information</a:t>
            </a:r>
          </a:p>
          <a:p>
            <a:r>
              <a:rPr kumimoji="1" lang="en-US" altLang="ja-JP" dirty="0" smtClean="0"/>
              <a:t>Estimate riding train by calculating likelihood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5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700" dirty="0"/>
              <a:t>Using data - CDR </a:t>
            </a:r>
            <a:r>
              <a:rPr lang="en-US" altLang="ja-JP" sz="1900" dirty="0"/>
              <a:t>(Call Detail Record)</a:t>
            </a:r>
            <a:endParaRPr lang="ja-JP" altLang="en-US" sz="3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1417641"/>
            <a:ext cx="8229599" cy="503325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Record of calls and data communications</a:t>
            </a:r>
          </a:p>
          <a:p>
            <a:r>
              <a:rPr lang="en-US" altLang="ja-JP" sz="2800" dirty="0"/>
              <a:t>Data format</a:t>
            </a:r>
          </a:p>
          <a:p>
            <a:pPr lvl="1"/>
            <a:r>
              <a:rPr lang="en-US" altLang="ja-JP" sz="2500" dirty="0"/>
              <a:t>No information about communication type call or data</a:t>
            </a:r>
          </a:p>
          <a:p>
            <a:endParaRPr lang="en-US" altLang="ja-JP" sz="1900" dirty="0"/>
          </a:p>
          <a:p>
            <a:endParaRPr lang="en-US" altLang="ja-JP" sz="1900" dirty="0"/>
          </a:p>
          <a:p>
            <a:endParaRPr lang="en-US" altLang="ja-JP" sz="1900" dirty="0"/>
          </a:p>
          <a:p>
            <a:endParaRPr lang="en-US" altLang="ja-JP" sz="1900" dirty="0"/>
          </a:p>
          <a:p>
            <a:endParaRPr lang="en-US" altLang="ja-JP" sz="1900" dirty="0"/>
          </a:p>
          <a:p>
            <a:pPr marL="0" indent="0">
              <a:buNone/>
            </a:pPr>
            <a:endParaRPr lang="ja-JP" altLang="en-US" sz="1900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55256"/>
              </p:ext>
            </p:extLst>
          </p:nvPr>
        </p:nvGraphicFramePr>
        <p:xfrm>
          <a:off x="3254049" y="2869206"/>
          <a:ext cx="3053645" cy="365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3645"/>
              </a:tblGrid>
              <a:tr h="5571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People ID (anonymously)</a:t>
                      </a:r>
                      <a:endParaRPr kumimoji="1" lang="ja-JP" altLang="en-US" sz="1900" dirty="0"/>
                    </a:p>
                  </a:txBody>
                  <a:tcPr marL="91439" marR="91439" anchor="ctr">
                    <a:lnL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Time</a:t>
                      </a:r>
                      <a:endParaRPr kumimoji="1" lang="ja-JP" altLang="en-US" sz="1900" dirty="0"/>
                    </a:p>
                  </a:txBody>
                  <a:tcPr marL="91439" marR="91439" anchor="ctr">
                    <a:lnL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Antenna Latitude</a:t>
                      </a:r>
                      <a:endParaRPr kumimoji="1" lang="ja-JP" altLang="en-US" sz="1900" dirty="0"/>
                    </a:p>
                  </a:txBody>
                  <a:tcPr marL="91439" marR="91439" anchor="ctr">
                    <a:lnL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Antenna Longitude</a:t>
                      </a:r>
                      <a:endParaRPr kumimoji="1" lang="ja-JP" altLang="en-US" sz="1900" dirty="0"/>
                    </a:p>
                  </a:txBody>
                  <a:tcPr marL="91439" marR="91439" anchor="ctr">
                    <a:lnL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Time</a:t>
                      </a:r>
                      <a:endParaRPr kumimoji="1" lang="ja-JP" altLang="en-US" sz="1900" dirty="0"/>
                    </a:p>
                  </a:txBody>
                  <a:tcPr marL="91439" marR="91439" anchor="ctr">
                    <a:lnL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Antenna Latitude</a:t>
                      </a:r>
                      <a:endParaRPr kumimoji="1" lang="ja-JP" altLang="en-US" sz="1900" dirty="0"/>
                    </a:p>
                  </a:txBody>
                  <a:tcPr marL="91439" marR="91439" anchor="ctr">
                    <a:lnL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 smtClean="0"/>
                        <a:t>Antenna Longitude</a:t>
                      </a:r>
                      <a:endParaRPr kumimoji="1" lang="ja-JP" altLang="en-US" sz="1900" dirty="0"/>
                    </a:p>
                  </a:txBody>
                  <a:tcPr marL="91439" marR="91439" anchor="ctr">
                    <a:lnL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右中かっこ 4"/>
          <p:cNvSpPr/>
          <p:nvPr/>
        </p:nvSpPr>
        <p:spPr>
          <a:xfrm>
            <a:off x="6307694" y="3505841"/>
            <a:ext cx="440994" cy="13760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5" tIns="45714" rIns="91425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889809" y="3752820"/>
            <a:ext cx="2134409" cy="9526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altLang="ja-JP" dirty="0"/>
              <a:t>Beginning of communication</a:t>
            </a:r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6889809" y="5384626"/>
            <a:ext cx="2134409" cy="86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altLang="ja-JP" dirty="0" smtClean="0"/>
              <a:t>End </a:t>
            </a:r>
            <a:r>
              <a:rPr lang="en-US" altLang="ja-JP" dirty="0"/>
              <a:t>of communication</a:t>
            </a:r>
            <a:endParaRPr lang="ja-JP" altLang="en-US" dirty="0"/>
          </a:p>
        </p:txBody>
      </p:sp>
      <p:sp>
        <p:nvSpPr>
          <p:cNvPr id="9" name="右中かっこ 8"/>
          <p:cNvSpPr/>
          <p:nvPr/>
        </p:nvSpPr>
        <p:spPr>
          <a:xfrm>
            <a:off x="6325334" y="5078599"/>
            <a:ext cx="440994" cy="13760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5" tIns="45714" rIns="91425" bIns="45714"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r="69570"/>
          <a:stretch/>
        </p:blipFill>
        <p:spPr>
          <a:xfrm>
            <a:off x="7567451" y="1751135"/>
            <a:ext cx="1370499" cy="67219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46533" y="3106621"/>
            <a:ext cx="26864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•Survey period: </a:t>
            </a:r>
            <a:r>
              <a:rPr lang="en-US" altLang="ja-JP" sz="2000" dirty="0" smtClean="0"/>
              <a:t>February 2013 (1 month).</a:t>
            </a:r>
            <a:endParaRPr lang="en-US" altLang="ja-JP" sz="2000" dirty="0"/>
          </a:p>
          <a:p>
            <a:r>
              <a:rPr lang="en-US" altLang="ja-JP" sz="2000" dirty="0"/>
              <a:t>•Acquired data</a:t>
            </a:r>
            <a:r>
              <a:rPr lang="en-US" altLang="ja-JP" sz="2000" dirty="0" smtClean="0"/>
              <a:t>: CDRs </a:t>
            </a:r>
            <a:r>
              <a:rPr lang="en-US" altLang="ja-JP" sz="2000" dirty="0"/>
              <a:t>and GPS logs.</a:t>
            </a:r>
          </a:p>
          <a:p>
            <a:r>
              <a:rPr lang="en-US" altLang="ja-JP" sz="2000" dirty="0"/>
              <a:t>•Number of </a:t>
            </a:r>
            <a:r>
              <a:rPr lang="en-US" altLang="ja-JP" sz="2000" dirty="0" smtClean="0"/>
              <a:t>samples</a:t>
            </a:r>
            <a:r>
              <a:rPr lang="en-US" altLang="ja-JP" sz="2000" dirty="0"/>
              <a:t>: 48 persons</a:t>
            </a:r>
          </a:p>
          <a:p>
            <a:r>
              <a:rPr lang="en-US" altLang="ja-JP" sz="2000" dirty="0" smtClean="0"/>
              <a:t>•</a:t>
            </a:r>
            <a:r>
              <a:rPr lang="en-US" altLang="ja-JP" sz="2000" dirty="0"/>
              <a:t>Average communication interval </a:t>
            </a:r>
            <a:r>
              <a:rPr lang="en-US" altLang="ja-JP" sz="2000" dirty="0" smtClean="0"/>
              <a:t>of </a:t>
            </a:r>
            <a:r>
              <a:rPr lang="en-US" altLang="ja-JP" sz="2000" dirty="0"/>
              <a:t>CDRs: 2.9 min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604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7213" y="5327575"/>
            <a:ext cx="6356767" cy="566738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CDRs and Target rail lines in this research</a:t>
            </a:r>
            <a:endParaRPr kumimoji="1" lang="ja-JP" altLang="en-US" dirty="0"/>
          </a:p>
        </p:txBody>
      </p:sp>
      <p:pic>
        <p:nvPicPr>
          <p:cNvPr id="7" name="図プレースホルダー 6" descr="Macintosh HD:Users:takuya:Documents:shibalab:kddi-cdr:20150604:CDR分布、路線図、対象路線3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r="1689"/>
          <a:stretch>
            <a:fillRect/>
          </a:stretch>
        </p:blipFill>
        <p:spPr bwMode="auto">
          <a:xfrm>
            <a:off x="132599" y="156689"/>
            <a:ext cx="6894513" cy="51708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11106" y="5873142"/>
            <a:ext cx="5486401" cy="804863"/>
          </a:xfrm>
        </p:spPr>
        <p:txBody>
          <a:bodyPr>
            <a:normAutofit/>
          </a:bodyPr>
          <a:lstStyle/>
          <a:p>
            <a:r>
              <a:rPr lang="en-US" altLang="ja-JP" sz="1900" dirty="0"/>
              <a:t>-The Tokyo metropolitan railway network (blue lines)</a:t>
            </a:r>
          </a:p>
          <a:p>
            <a:r>
              <a:rPr lang="en-US" altLang="ja-JP" sz="1900" dirty="0"/>
              <a:t>-Mobile phone base station (orange triangles). </a:t>
            </a:r>
            <a:endParaRPr lang="ja-JP" altLang="en-US" sz="19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395994"/>
            <a:ext cx="8229599" cy="99060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Method - Detect commuting trip</a:t>
            </a:r>
            <a:endParaRPr lang="ja-JP" altLang="en-US" sz="2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9486" y="6140655"/>
            <a:ext cx="8347320" cy="1077206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en-US" altLang="ja-JP" sz="1600" dirty="0"/>
              <a:t>※</a:t>
            </a:r>
            <a:r>
              <a:rPr lang="ja-JP" altLang="en-US" sz="1600" dirty="0"/>
              <a:t>　</a:t>
            </a:r>
            <a:r>
              <a:rPr lang="en-US" altLang="ja-JP" sz="1600" dirty="0" err="1"/>
              <a:t>Kanasugi</a:t>
            </a:r>
            <a:r>
              <a:rPr lang="en-US" altLang="ja-JP" sz="1600" dirty="0"/>
              <a:t>. H, Sekimoto. Y, </a:t>
            </a:r>
            <a:r>
              <a:rPr lang="en-US" altLang="ja-JP" sz="1600" dirty="0" err="1"/>
              <a:t>Kurokawa</a:t>
            </a:r>
            <a:r>
              <a:rPr lang="en-US" altLang="ja-JP" sz="1600" dirty="0"/>
              <a:t>. M, Watanabe. T, </a:t>
            </a:r>
            <a:r>
              <a:rPr lang="en-US" altLang="ja-JP" sz="1600" dirty="0" err="1"/>
              <a:t>Muramatsu</a:t>
            </a:r>
            <a:r>
              <a:rPr lang="en-US" altLang="ja-JP" sz="1600" dirty="0"/>
              <a:t>. S, </a:t>
            </a:r>
            <a:r>
              <a:rPr lang="en-US" altLang="ja-JP" sz="1600" dirty="0" err="1"/>
              <a:t>Shibasaki</a:t>
            </a:r>
            <a:r>
              <a:rPr lang="en-US" altLang="ja-JP" sz="1600" dirty="0"/>
              <a:t>. R, 2013, </a:t>
            </a:r>
            <a:r>
              <a:rPr lang="en-US" altLang="ja-JP" sz="1600" i="1" dirty="0"/>
              <a:t>Spatiotemporal Route Estimation Consistent with Human Mobility Using Cellular Network Data</a:t>
            </a:r>
            <a:r>
              <a:rPr lang="en-US" altLang="ja-JP" sz="1600" dirty="0"/>
              <a:t>, Proceedings of PerMoby2013, pp.267-272</a:t>
            </a:r>
            <a:endParaRPr lang="ja-JP" altLang="ja-JP" sz="1600" dirty="0"/>
          </a:p>
          <a:p>
            <a:endParaRPr kumimoji="1" lang="ja-JP" altLang="en-US" sz="16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39486" y="6140652"/>
            <a:ext cx="8347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図形グループ 8"/>
          <p:cNvGrpSpPr/>
          <p:nvPr/>
        </p:nvGrpSpPr>
        <p:grpSpPr>
          <a:xfrm>
            <a:off x="506356" y="1627202"/>
            <a:ext cx="3746124" cy="872213"/>
            <a:chOff x="372046" y="500241"/>
            <a:chExt cx="3746122" cy="872214"/>
          </a:xfrm>
        </p:grpSpPr>
        <p:sp>
          <p:nvSpPr>
            <p:cNvPr id="11" name="正方形/長方形 10"/>
            <p:cNvSpPr/>
            <p:nvPr/>
          </p:nvSpPr>
          <p:spPr>
            <a:xfrm>
              <a:off x="372046" y="500241"/>
              <a:ext cx="3746122" cy="8722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mpd="sng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18434" y="937727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371171" y="666788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895618" y="615472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253285" y="1053158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636610" y="989044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032765" y="615472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381129" y="1015513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973467" y="912880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523572" y="1053158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角丸四角形吹き出し 20"/>
          <p:cNvSpPr/>
          <p:nvPr/>
        </p:nvSpPr>
        <p:spPr>
          <a:xfrm>
            <a:off x="5112035" y="1742429"/>
            <a:ext cx="3425392" cy="603034"/>
          </a:xfrm>
          <a:prstGeom prst="wedgeRoundRectCallout">
            <a:avLst>
              <a:gd name="adj1" fmla="val -65028"/>
              <a:gd name="adj2" fmla="val 29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CDR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06356" y="3173998"/>
            <a:ext cx="3746124" cy="872213"/>
            <a:chOff x="372046" y="1708024"/>
            <a:chExt cx="3746122" cy="872214"/>
          </a:xfrm>
        </p:grpSpPr>
        <p:sp>
          <p:nvSpPr>
            <p:cNvPr id="23" name="正方形/長方形 22"/>
            <p:cNvSpPr/>
            <p:nvPr/>
          </p:nvSpPr>
          <p:spPr>
            <a:xfrm>
              <a:off x="372046" y="1708024"/>
              <a:ext cx="3746122" cy="8722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mpd="sng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18434" y="2145510"/>
              <a:ext cx="102633" cy="1026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371171" y="1874571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895618" y="1823255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253285" y="2260941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636610" y="2196827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3032765" y="1823255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3381129" y="2223296"/>
              <a:ext cx="102633" cy="1026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973467" y="2120663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523572" y="2260941"/>
              <a:ext cx="102633" cy="1026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角丸四角形吹き出し 32"/>
          <p:cNvSpPr/>
          <p:nvPr/>
        </p:nvSpPr>
        <p:spPr>
          <a:xfrm>
            <a:off x="5112035" y="2978504"/>
            <a:ext cx="3425392" cy="929344"/>
          </a:xfrm>
          <a:prstGeom prst="wedgeRoundRectCallout">
            <a:avLst>
              <a:gd name="adj1" fmla="val -65028"/>
              <a:gd name="adj2" fmla="val 29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Clustering stay points</a:t>
            </a:r>
            <a:r>
              <a:rPr lang="en-US" altLang="ja-JP" baseline="30000" dirty="0" smtClean="0">
                <a:latin typeface="ヒラギノ角ゴ Pro W3"/>
                <a:ea typeface="ヒラギノ角ゴ Pro W3"/>
                <a:cs typeface="ヒラギノ角ゴ Pro W3"/>
              </a:rPr>
              <a:t>※</a:t>
            </a:r>
          </a:p>
          <a:p>
            <a:pPr algn="ctr"/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Set trip between stay points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4" name="左中かっこ 33"/>
          <p:cNvSpPr/>
          <p:nvPr/>
        </p:nvSpPr>
        <p:spPr>
          <a:xfrm rot="5400000" flipV="1">
            <a:off x="2134877" y="1723268"/>
            <a:ext cx="346418" cy="309338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5" tIns="45714" rIns="91425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01492" y="2862564"/>
            <a:ext cx="1009980" cy="27698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kumimoji="1" lang="en-US" altLang="ja-JP" sz="1200" dirty="0">
                <a:latin typeface="ヒラギノ角ゴ Pro W3"/>
                <a:ea typeface="ヒラギノ角ゴ Pro W3"/>
                <a:cs typeface="ヒラギノ角ゴ Pro W3"/>
              </a:rPr>
              <a:t>trip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6" name="左中かっこ 35"/>
          <p:cNvSpPr/>
          <p:nvPr/>
        </p:nvSpPr>
        <p:spPr>
          <a:xfrm rot="16200000">
            <a:off x="2067494" y="2799954"/>
            <a:ext cx="346418" cy="226584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5" tIns="45714" rIns="91425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632226" y="4031723"/>
            <a:ext cx="1509194" cy="27698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kumimoji="1" lang="en-US" altLang="ja-JP" sz="1200" dirty="0">
                <a:latin typeface="ヒラギノ角ゴ Pro W3"/>
                <a:ea typeface="ヒラギノ角ゴ Pro W3"/>
                <a:cs typeface="ヒラギノ角ゴ Pro W3"/>
              </a:rPr>
              <a:t>trajectory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9" name="下矢印 38"/>
          <p:cNvSpPr/>
          <p:nvPr/>
        </p:nvSpPr>
        <p:spPr bwMode="auto">
          <a:xfrm>
            <a:off x="6644802" y="2359735"/>
            <a:ext cx="533400" cy="609599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/>
          <a:lstStyle/>
          <a:p>
            <a:pPr defTabSz="907905">
              <a:defRPr/>
            </a:pPr>
            <a:endParaRPr lang="ja-JP" altLang="en-US" sz="400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40" name="下矢印 39"/>
          <p:cNvSpPr/>
          <p:nvPr/>
        </p:nvSpPr>
        <p:spPr bwMode="auto">
          <a:xfrm>
            <a:off x="6644802" y="3945612"/>
            <a:ext cx="533400" cy="609599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/>
          <a:lstStyle/>
          <a:p>
            <a:pPr defTabSz="907905">
              <a:defRPr/>
            </a:pPr>
            <a:endParaRPr lang="ja-JP" altLang="en-US" sz="400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5068761" y="4555204"/>
            <a:ext cx="3425392" cy="828070"/>
          </a:xfrm>
          <a:prstGeom prst="wedgeRoundRectCallout">
            <a:avLst>
              <a:gd name="adj1" fmla="val -65028"/>
              <a:gd name="adj2" fmla="val 29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Detect trip intersect 8 a.m.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grpSp>
        <p:nvGrpSpPr>
          <p:cNvPr id="42" name="図形グループ 41"/>
          <p:cNvGrpSpPr/>
          <p:nvPr/>
        </p:nvGrpSpPr>
        <p:grpSpPr>
          <a:xfrm>
            <a:off x="471258" y="4577468"/>
            <a:ext cx="3746124" cy="872213"/>
            <a:chOff x="372046" y="2966072"/>
            <a:chExt cx="3746122" cy="872214"/>
          </a:xfrm>
        </p:grpSpPr>
        <p:grpSp>
          <p:nvGrpSpPr>
            <p:cNvPr id="43" name="図形グループ 42"/>
            <p:cNvGrpSpPr/>
            <p:nvPr/>
          </p:nvGrpSpPr>
          <p:grpSpPr>
            <a:xfrm>
              <a:off x="372046" y="2966072"/>
              <a:ext cx="3746122" cy="872214"/>
              <a:chOff x="372046" y="1708024"/>
              <a:chExt cx="3746122" cy="872214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372046" y="1708024"/>
                <a:ext cx="3746122" cy="8722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 cmpd="sng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718434" y="2145510"/>
                <a:ext cx="102633" cy="1026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1371171" y="1874571"/>
                <a:ext cx="102633" cy="10263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1895618" y="1823255"/>
                <a:ext cx="102633" cy="10263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2253285" y="2260941"/>
                <a:ext cx="102633" cy="10263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2636610" y="2196827"/>
                <a:ext cx="102633" cy="10263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3032765" y="1823255"/>
                <a:ext cx="102633" cy="10263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3381129" y="2223296"/>
                <a:ext cx="102633" cy="1026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973467" y="2120663"/>
                <a:ext cx="102633" cy="10263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1523572" y="2260941"/>
                <a:ext cx="102633" cy="10263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4" name="直線矢印コネクタ 43"/>
            <p:cNvCxnSpPr>
              <a:stCxn id="46" idx="6"/>
              <a:endCxn id="52" idx="2"/>
            </p:cNvCxnSpPr>
            <p:nvPr/>
          </p:nvCxnSpPr>
          <p:spPr>
            <a:xfrm>
              <a:off x="821067" y="3454875"/>
              <a:ext cx="2560062" cy="7778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09" y="4703850"/>
            <a:ext cx="724843" cy="72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角丸四角形吹き出し 55"/>
          <p:cNvSpPr/>
          <p:nvPr/>
        </p:nvSpPr>
        <p:spPr>
          <a:xfrm>
            <a:off x="2029928" y="5579147"/>
            <a:ext cx="6730721" cy="452622"/>
          </a:xfrm>
          <a:prstGeom prst="wedgeRoundRectCallout">
            <a:avLst>
              <a:gd name="adj1" fmla="val 23241"/>
              <a:gd name="adj2" fmla="val -10175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marL="274275" lvl="1"/>
            <a:r>
              <a:rPr lang="ja-JP" altLang="en-US" sz="1200" dirty="0">
                <a:latin typeface="ヒラギノ角ゴ Pro W3"/>
                <a:ea typeface="ヒラギノ角ゴ Pro W3"/>
                <a:cs typeface="ヒラギノ角ゴ Pro W3"/>
              </a:rPr>
              <a:t>・</a:t>
            </a:r>
            <a:r>
              <a:rPr lang="en-US" altLang="ja-JP" sz="1200" dirty="0">
                <a:latin typeface="ヒラギノ角ゴ Pro W3"/>
                <a:ea typeface="ヒラギノ角ゴ Pro W3"/>
                <a:cs typeface="ヒラギノ角ゴ Pro W3"/>
              </a:rPr>
              <a:t>Average attendance time is </a:t>
            </a:r>
            <a:r>
              <a:rPr lang="en-US" altLang="ja-JP" sz="1200" b="1" u="sng" dirty="0">
                <a:latin typeface="ヒラギノ角ゴ Pro W3"/>
                <a:ea typeface="ヒラギノ角ゴ Pro W3"/>
                <a:cs typeface="ヒラギノ角ゴ Pro W3"/>
              </a:rPr>
              <a:t>8:26</a:t>
            </a:r>
            <a:r>
              <a:rPr lang="ja-JP" altLang="en-US" sz="900" dirty="0">
                <a:latin typeface="ヒラギノ角ゴ Pro W3"/>
                <a:ea typeface="ヒラギノ角ゴ Pro W3"/>
                <a:cs typeface="ヒラギノ角ゴ Pro W3"/>
              </a:rPr>
              <a:t>（</a:t>
            </a:r>
            <a:r>
              <a:rPr lang="en-US" altLang="ja-JP" sz="900" dirty="0"/>
              <a:t>Ministry of Internal Affairs and Communications survey, </a:t>
            </a:r>
            <a:r>
              <a:rPr lang="en-US" altLang="ja-JP" sz="900" dirty="0">
                <a:latin typeface="ヒラギノ角ゴ Pro W3"/>
                <a:ea typeface="ヒラギノ角ゴ Pro W3"/>
                <a:cs typeface="ヒラギノ角ゴ Pro W3"/>
              </a:rPr>
              <a:t>2001</a:t>
            </a:r>
            <a:r>
              <a:rPr lang="ja-JP" altLang="en-US" sz="900" dirty="0">
                <a:latin typeface="ヒラギノ角ゴ Pro W3"/>
                <a:ea typeface="ヒラギノ角ゴ Pro W3"/>
                <a:cs typeface="ヒラギノ角ゴ Pro W3"/>
              </a:rPr>
              <a:t>）</a:t>
            </a:r>
            <a:endParaRPr lang="en-US" altLang="ja-JP" sz="12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274275" lvl="1"/>
            <a:r>
              <a:rPr lang="ja-JP" altLang="en-US" sz="1200" dirty="0">
                <a:latin typeface="ヒラギノ角ゴ Pro W3"/>
                <a:ea typeface="ヒラギノ角ゴ Pro W3"/>
                <a:cs typeface="ヒラギノ角ゴ Pro W3"/>
              </a:rPr>
              <a:t>・</a:t>
            </a:r>
            <a:r>
              <a:rPr lang="en-US" altLang="ja-JP" sz="1200" dirty="0">
                <a:latin typeface="ヒラギノ角ゴ Pro W3"/>
                <a:ea typeface="ヒラギノ角ゴ Pro W3"/>
                <a:cs typeface="ヒラギノ角ゴ Pro W3"/>
              </a:rPr>
              <a:t>Average commuting time based on </a:t>
            </a:r>
            <a:r>
              <a:rPr lang="en-US" altLang="ja-JP" sz="1200" dirty="0"/>
              <a:t>questionnaire</a:t>
            </a:r>
            <a:r>
              <a:rPr lang="en-US" altLang="ja-JP" sz="1200" dirty="0">
                <a:latin typeface="ヒラギノ角ゴ Pro W3"/>
                <a:ea typeface="ヒラギノ角ゴ Pro W3"/>
                <a:cs typeface="ヒラギノ角ゴ Pro W3"/>
              </a:rPr>
              <a:t> in this survey : 47min.</a:t>
            </a:r>
          </a:p>
        </p:txBody>
      </p:sp>
    </p:spTree>
    <p:extLst>
      <p:ext uri="{BB962C8B-B14F-4D97-AF65-F5344CB8AC3E}">
        <p14:creationId xmlns:p14="http://schemas.microsoft.com/office/powerpoint/2010/main" val="370713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扇">
  <a:themeElements>
    <a:clrScheme name="扇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扇">
      <a:majorFont>
        <a:latin typeface="Franklin Gothic Medium"/>
        <a:ea typeface=""/>
        <a:cs typeface=""/>
        <a:font script="Jpan" typeface="ヒラギノ角ゴ Pro W6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ヒラギノ角ゴ Pro W6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扇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扇.thmx</Template>
  <TotalTime>24591</TotalTime>
  <Words>2019</Words>
  <Application>Microsoft Macintosh PowerPoint</Application>
  <PresentationFormat>画面に合わせる (4:3)</PresentationFormat>
  <Paragraphs>267</Paragraphs>
  <Slides>16</Slides>
  <Notes>16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扇</vt:lpstr>
      <vt:lpstr>文書</vt:lpstr>
      <vt:lpstr>PowerPoint プレゼンテーション</vt:lpstr>
      <vt:lpstr>Contents</vt:lpstr>
      <vt:lpstr>Background - 1</vt:lpstr>
      <vt:lpstr>Background - 2</vt:lpstr>
      <vt:lpstr>Problems</vt:lpstr>
      <vt:lpstr>Purpose</vt:lpstr>
      <vt:lpstr>Using data - CDR (Call Detail Record)</vt:lpstr>
      <vt:lpstr>CDRs and Target rail lines in this research</vt:lpstr>
      <vt:lpstr>Method - Detect commuting trip</vt:lpstr>
      <vt:lpstr>Method - Generate train objects from timetable information</vt:lpstr>
      <vt:lpstr>Train objects</vt:lpstr>
      <vt:lpstr>Estimating Method of the riding train object from CDRs </vt:lpstr>
      <vt:lpstr>Results – case of good estimation</vt:lpstr>
      <vt:lpstr>PowerPoint プレゼンテーション</vt:lpstr>
      <vt:lpstr>Results – case of bad estimation</vt:lpstr>
      <vt:lpstr>Conclusions and Future 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BootCamp</dc:title>
  <dc:creator>KANNO Takuya</dc:creator>
  <cp:lastModifiedBy>KANNO Takuya</cp:lastModifiedBy>
  <cp:revision>900</cp:revision>
  <cp:lastPrinted>2015-09-06T06:19:38Z</cp:lastPrinted>
  <dcterms:created xsi:type="dcterms:W3CDTF">2014-09-30T12:51:06Z</dcterms:created>
  <dcterms:modified xsi:type="dcterms:W3CDTF">2015-10-16T06:45:29Z</dcterms:modified>
</cp:coreProperties>
</file>